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5" r:id="rId2"/>
    <p:sldId id="304" r:id="rId3"/>
    <p:sldId id="334" r:id="rId4"/>
    <p:sldId id="318" r:id="rId5"/>
    <p:sldId id="317" r:id="rId6"/>
    <p:sldId id="316" r:id="rId7"/>
    <p:sldId id="321" r:id="rId8"/>
    <p:sldId id="311" r:id="rId9"/>
    <p:sldId id="314" r:id="rId10"/>
    <p:sldId id="313" r:id="rId11"/>
    <p:sldId id="312" r:id="rId12"/>
    <p:sldId id="331" r:id="rId13"/>
    <p:sldId id="330" r:id="rId14"/>
    <p:sldId id="325" r:id="rId15"/>
    <p:sldId id="323" r:id="rId16"/>
    <p:sldId id="322" r:id="rId17"/>
    <p:sldId id="335" r:id="rId18"/>
    <p:sldId id="336" r:id="rId19"/>
    <p:sldId id="275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51D7D"/>
    <a:srgbClr val="0D75BA"/>
    <a:srgbClr val="B0B0B0"/>
    <a:srgbClr val="1DD6B7"/>
    <a:srgbClr val="22BA59"/>
    <a:srgbClr val="ED9A00"/>
    <a:srgbClr val="D61C35"/>
    <a:srgbClr val="34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6980" autoAdjust="0"/>
  </p:normalViewPr>
  <p:slideViewPr>
    <p:cSldViewPr>
      <p:cViewPr>
        <p:scale>
          <a:sx n="100" d="100"/>
          <a:sy n="100" d="100"/>
        </p:scale>
        <p:origin x="-232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090" y="-84"/>
      </p:cViewPr>
      <p:guideLst>
        <p:guide orient="horz" pos="3157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86;&#1089;&#1099;&#1087;&#1072;&#1081;&#1082;&#1086;\&#1053;&#1057;\&#1043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86;&#1089;&#1099;&#1087;&#1072;&#1081;&#1082;&#1086;\&#1053;&#1057;\&#1043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86;&#1089;&#1099;&#1087;&#1072;&#1081;&#1082;&#1086;\&#1053;&#1057;\&#1043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86;&#1089;&#1099;&#1087;&#1072;&#1081;&#1082;&#1086;\&#1053;&#1057;\&#1043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238407699037627E-2"/>
          <c:y val="0.10695610965296004"/>
          <c:w val="0.88931714785651794"/>
          <c:h val="0.763175123942840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2.5462668816039986E-17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Лист1!$C$4:$C$6</c:f>
              <c:strCache>
                <c:ptCount val="3"/>
                <c:pt idx="0">
                  <c:v>2022 г. 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Лист1!$D$4:$D$6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144256"/>
        <c:axId val="100145792"/>
      </c:barChart>
      <c:catAx>
        <c:axId val="100144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145792"/>
        <c:crosses val="autoZero"/>
        <c:auto val="1"/>
        <c:lblAlgn val="ctr"/>
        <c:lblOffset val="100"/>
        <c:noMultiLvlLbl val="0"/>
      </c:catAx>
      <c:valAx>
        <c:axId val="100145792"/>
        <c:scaling>
          <c:orientation val="minMax"/>
          <c:max val="3"/>
        </c:scaling>
        <c:delete val="1"/>
        <c:axPos val="l"/>
        <c:numFmt formatCode="General" sourceLinked="1"/>
        <c:majorTickMark val="out"/>
        <c:minorTickMark val="none"/>
        <c:tickLblPos val="nextTo"/>
        <c:crossAx val="100144256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32"/>
          <c:dLbls>
            <c:dLbl>
              <c:idx val="0"/>
              <c:layout>
                <c:manualLayout>
                  <c:x val="-5.7174321959755033E-2"/>
                  <c:y val="-0.10637613006707494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2</a:t>
                    </a:r>
                    <a:r>
                      <a:rPr lang="ru-RU" sz="1400">
                        <a:solidFill>
                          <a:sysClr val="windowText" lastClr="000000"/>
                        </a:solidFill>
                      </a:rPr>
                      <a:t> - Санкт-Петербург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205375828062744E-3"/>
                  <c:y val="8.3358774816787398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2</a:t>
                    </a:r>
                    <a:r>
                      <a:rPr lang="ru-RU" sz="1400">
                        <a:solidFill>
                          <a:sysClr val="windowText" lastClr="000000"/>
                        </a:solidFill>
                      </a:rPr>
                      <a:t> - Ленинградская область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194805336832896"/>
                  <c:y val="9.3199912510936136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1</a:t>
                    </a:r>
                    <a:r>
                      <a:rPr lang="ru-RU" sz="1400">
                        <a:solidFill>
                          <a:sysClr val="windowText" lastClr="000000"/>
                        </a:solidFill>
                      </a:rPr>
                      <a:t> - Республика Карелия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330927384076988E-3"/>
                  <c:y val="0.1697652376786235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1</a:t>
                    </a:r>
                    <a:r>
                      <a:rPr lang="ru-RU" sz="1400">
                        <a:solidFill>
                          <a:sysClr val="windowText" lastClr="000000"/>
                        </a:solidFill>
                      </a:rPr>
                      <a:t> - Мурманская область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980533683289589E-2"/>
                  <c:y val="-0.19093212306794985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1</a:t>
                    </a:r>
                    <a:r>
                      <a:rPr lang="ru-RU" sz="1400">
                        <a:solidFill>
                          <a:sysClr val="windowText" lastClr="000000"/>
                        </a:solidFill>
                      </a:rPr>
                      <a:t> - Вологодская область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5951443569553808E-2"/>
                  <c:y val="-0.1324533391659376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1</a:t>
                    </a:r>
                    <a:r>
                      <a:rPr lang="ru-RU" sz="1400">
                        <a:solidFill>
                          <a:sysClr val="windowText" lastClr="000000"/>
                        </a:solidFill>
                      </a:rPr>
                      <a:t> - Архангельская область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Лист1!$E$8:$E$13</c:f>
              <c:strCache>
                <c:ptCount val="6"/>
                <c:pt idx="0">
                  <c:v>Санкт-Петербург</c:v>
                </c:pt>
                <c:pt idx="1">
                  <c:v>Ленинградская область</c:v>
                </c:pt>
                <c:pt idx="2">
                  <c:v>Республика Карелия</c:v>
                </c:pt>
                <c:pt idx="3">
                  <c:v>Мурманская область</c:v>
                </c:pt>
                <c:pt idx="4">
                  <c:v>Вологодская область</c:v>
                </c:pt>
                <c:pt idx="5">
                  <c:v>Архангельская область</c:v>
                </c:pt>
              </c:strCache>
            </c:strRef>
          </c:cat>
          <c:val>
            <c:numRef>
              <c:f>Лист1!$F$8:$F$13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7.2232174103237096E-2"/>
                  <c:y val="-1.4940944881889764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</a:rPr>
                      <a:t>1</a:t>
                    </a:r>
                    <a:r>
                      <a:rPr lang="ru-RU" sz="1400">
                        <a:solidFill>
                          <a:srgbClr val="000000"/>
                        </a:solidFill>
                      </a:rPr>
                      <a:t> - ВН (110 кВ)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729068241469815"/>
                  <c:y val="-4.0828229804607756E-4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</a:rPr>
                      <a:t>6</a:t>
                    </a:r>
                    <a:r>
                      <a:rPr lang="ru-RU" sz="1400">
                        <a:solidFill>
                          <a:srgbClr val="000000"/>
                        </a:solidFill>
                      </a:rPr>
                      <a:t> - СН (10, 6 кВ)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509951881014873"/>
                  <c:y val="-1.5647783610382035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</a:rPr>
                      <a:t>1</a:t>
                    </a:r>
                    <a:r>
                      <a:rPr lang="ru-RU" sz="1400">
                        <a:solidFill>
                          <a:srgbClr val="000000"/>
                        </a:solidFill>
                      </a:rPr>
                      <a:t> -</a:t>
                    </a:r>
                    <a:r>
                      <a:rPr lang="ru-RU" sz="1400" baseline="0">
                        <a:solidFill>
                          <a:srgbClr val="000000"/>
                        </a:solidFill>
                      </a:rPr>
                      <a:t> НН (до 1 кВ)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Лист1!$C$17:$C$19</c:f>
              <c:strCache>
                <c:ptCount val="3"/>
                <c:pt idx="0">
                  <c:v>ВН (110 кВ)</c:v>
                </c:pt>
                <c:pt idx="1">
                  <c:v>СН (6 - 35 кВ)</c:v>
                </c:pt>
                <c:pt idx="2">
                  <c:v>НН (до 1 кВ)</c:v>
                </c:pt>
              </c:strCache>
            </c:strRef>
          </c:cat>
          <c:val>
            <c:numRef>
              <c:f>Лист1!$D$17:$D$19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8.7764917497200959E-2"/>
                  <c:y val="0.24216831123957608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</a:rPr>
                      <a:t>5</a:t>
                    </a:r>
                    <a:r>
                      <a:rPr lang="ru-RU" sz="1400">
                        <a:solidFill>
                          <a:srgbClr val="000000"/>
                        </a:solidFill>
                      </a:rPr>
                      <a:t> - Электроустановки электрических станций и сетей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543744531933522E-2"/>
                  <c:y val="-0.16742709244677748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</a:rPr>
                      <a:t>3</a:t>
                    </a:r>
                    <a:r>
                      <a:rPr lang="ru-RU" sz="1400">
                        <a:solidFill>
                          <a:srgbClr val="000000"/>
                        </a:solidFill>
                      </a:rPr>
                      <a:t> - Электроустановки потребителей электрической энергии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Лист1!$C$22:$C$23</c:f>
              <c:strCache>
                <c:ptCount val="2"/>
                <c:pt idx="0">
                  <c:v>Электроустановки электростанций и сетей</c:v>
                </c:pt>
                <c:pt idx="1">
                  <c:v>Электроустановки потребителей электрической энергии</c:v>
                </c:pt>
              </c:strCache>
            </c:strRef>
          </c:cat>
          <c:val>
            <c:numRef>
              <c:f>Лист1!$D$22:$D$23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3478" tIns="46742" rIns="93478" bIns="4674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3478" tIns="46742" rIns="93478" bIns="46742" rtlCol="0"/>
          <a:lstStyle>
            <a:lvl1pPr algn="r">
              <a:defRPr sz="1200"/>
            </a:lvl1pPr>
          </a:lstStyle>
          <a:p>
            <a:fld id="{213B406B-9D0B-473A-819A-9AB78EECDD8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3478" tIns="46742" rIns="93478" bIns="4674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3478" tIns="46742" rIns="93478" bIns="46742" rtlCol="0" anchor="b"/>
          <a:lstStyle>
            <a:lvl1pPr algn="r">
              <a:defRPr sz="1200"/>
            </a:lvl1pPr>
          </a:lstStyle>
          <a:p>
            <a:fld id="{F74AC6F5-D58F-46EC-91EE-4DB1423D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89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3478" tIns="46742" rIns="93478" bIns="4674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3478" tIns="46742" rIns="93478" bIns="46742" rtlCol="0"/>
          <a:lstStyle>
            <a:lvl1pPr algn="r">
              <a:defRPr sz="1200"/>
            </a:lvl1pPr>
          </a:lstStyle>
          <a:p>
            <a:fld id="{40ECD939-A1D8-4842-B06F-E19C0A9BC2BF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78" tIns="46742" rIns="93478" bIns="467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8"/>
            <a:ext cx="5510530" cy="4509135"/>
          </a:xfrm>
          <a:prstGeom prst="rect">
            <a:avLst/>
          </a:prstGeom>
        </p:spPr>
        <p:txBody>
          <a:bodyPr vert="horz" lIns="93478" tIns="46742" rIns="93478" bIns="4674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3478" tIns="46742" rIns="93478" bIns="4674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3478" tIns="46742" rIns="93478" bIns="46742" rtlCol="0" anchor="b"/>
          <a:lstStyle>
            <a:lvl1pPr algn="r">
              <a:defRPr sz="1200"/>
            </a:lvl1pPr>
          </a:lstStyle>
          <a:p>
            <a:fld id="{18578D45-228B-42E8-98A0-1AB3CDF94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2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8817" y="4759648"/>
            <a:ext cx="5510530" cy="450913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901700" y="9517548"/>
            <a:ext cx="2984871" cy="501015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8817" y="4759648"/>
            <a:ext cx="5510530" cy="450913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901700" y="9517548"/>
            <a:ext cx="2984871" cy="501015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497" y="4760966"/>
            <a:ext cx="5511174" cy="45077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938" y="9517126"/>
            <a:ext cx="2985621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1071" indent="-288873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494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691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888" indent="-23109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2087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4285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6481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8679" indent="-231099" defTabSz="90192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6950-60EE-4417-A51F-2EC74899C4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07CB-39B2-4F8A-96EF-11F6339978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4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55EC-67AF-446A-B470-9BB981C2E5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7796-5F1A-404A-8747-F03FD50E8E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4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54D8C-6950-4958-AA2D-5F831D86D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ADF40-8B9E-4A98-8A5F-9BFC7C1268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5021-3586-4529-9BCD-1AC33F32D65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5EEC-BF98-4A8E-B1C4-20EFC4CCC2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F0D0-5F14-4BF9-89B4-807960F9B4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A3A6-D2F4-4916-97FA-FE3113638B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2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F946-1D84-45E5-9485-0D6A6E70F7F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2EB1-C2EA-4BE2-87CC-B4C7A290B3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BEC37-B114-4690-AF82-B805D7B23D5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4140-83FD-4D4B-9988-79AC61CE14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5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6057-6702-4E35-8568-2506CAE4728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0686-8D99-4ACC-8A56-D8005C90A9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9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17BD-09F4-4B68-8A9E-F4923A6C71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4DF1-0C38-4EDB-87B9-9BB3709266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0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02DF-020C-498F-BF02-456A69EEE8B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0123-1979-4085-9E6A-3628D34FA8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4F2B-813C-431B-82A1-90E26F177D4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6C71-451A-4FFD-A813-7D238D1C30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2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54D8C-6950-4958-AA2D-5F831D86DA3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1ADF40-8B9E-4A98-8A5F-9BFC7C1268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zap.gosnadzor.ru/activity/energonadzor/nesc_sluch/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zap.gosnadzor.ru/activity/energonadzor/" TargetMode="External"/><Relationship Id="rId5" Type="http://schemas.openxmlformats.org/officeDocument/2006/relationships/hyperlink" Target="http://www.gosnadzor.ru/energy/energy/lessons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614" y="3837270"/>
            <a:ext cx="6984776" cy="959882"/>
          </a:xfrm>
        </p:spPr>
        <p:txBody>
          <a:bodyPr>
            <a:normAutofit fontScale="90000"/>
          </a:bodyPr>
          <a:lstStyle/>
          <a:p>
            <a:r>
              <a:rPr lang="ru-RU" altLang="ru-RU" sz="28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/>
            </a:r>
            <a:br>
              <a:rPr lang="ru-RU" altLang="ru-RU" sz="28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8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/>
            </a:r>
            <a:br>
              <a:rPr lang="ru-RU" altLang="ru-RU" sz="28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8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/>
            </a:r>
            <a:br>
              <a:rPr lang="ru-RU" altLang="ru-RU" sz="28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8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НЕСЧАСТНЫЕ СЛУЧАИ В ЭЛЕКТРОУСТАНОВКАХ.</a:t>
            </a:r>
            <a:r>
              <a:rPr lang="ru-RU" altLang="ru-RU" sz="27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/>
            </a:r>
            <a:br>
              <a:rPr lang="ru-RU" altLang="ru-RU" sz="27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7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СВОДНАЯ ИНФОРМАЦИЯ О НЕСЧАСТНЫХ СЛУЧАЯХ СО СМЕРТЕЛЬНЫМ ИСХОДОМ, ПРОИЗОШЕДШИХ В ХОДЕ ЭКСПЛУАТАЦИИ ЭЛЕКТРОУСТАНОВОК ОРГАНИЗАЦИЙ, ПОДКОНТРОЛЬНЫХ ОРГАНАМ РОСТЕХНАДЗОРА в 2022, 2023, 2024 ГОДАХ </a:t>
            </a:r>
            <a:r>
              <a:rPr lang="ru-RU" altLang="ru-RU" sz="27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/>
            </a:r>
            <a:br>
              <a:rPr lang="ru-RU" altLang="ru-RU" sz="27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7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/>
            </a:r>
            <a:br>
              <a:rPr lang="ru-RU" altLang="ru-RU" sz="27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ДОКЛАДЧИК</a:t>
            </a:r>
            <a:r>
              <a:rPr lang="ru-RU" altLang="ru-RU" sz="18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:    </a:t>
            </a:r>
            <a:r>
              <a:rPr lang="ru-RU" altLang="ru-RU" sz="18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	ГРИНЬ ДМИТРИЙ ГЕННАДЬЕВИЧ</a:t>
            </a:r>
            <a:r>
              <a:rPr lang="ru-RU" sz="27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1632405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412776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0000"/>
                </a:solidFill>
              </a:rPr>
              <a:t>Смертельный травматизм на объектах электроэнергетики </a:t>
            </a:r>
            <a:r>
              <a:rPr lang="ru-RU" sz="1600" b="1" i="1" dirty="0" smtClean="0">
                <a:solidFill>
                  <a:srgbClr val="000000"/>
                </a:solidFill>
              </a:rPr>
              <a:t>за </a:t>
            </a:r>
            <a:r>
              <a:rPr lang="ru-RU" sz="1600" b="1" i="1" dirty="0">
                <a:solidFill>
                  <a:srgbClr val="000000"/>
                </a:solidFill>
              </a:rPr>
              <a:t>2024 год, с подробным описанием несчастных случаев.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098696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С начала 2024 года на объектах электроэнергетики произошло </a:t>
            </a:r>
            <a:r>
              <a:rPr lang="ru-RU" sz="1400" dirty="0" smtClean="0">
                <a:solidFill>
                  <a:srgbClr val="000000"/>
                </a:solidFill>
              </a:rPr>
              <a:t>3 </a:t>
            </a:r>
            <a:r>
              <a:rPr lang="ru-RU" sz="1400" dirty="0">
                <a:solidFill>
                  <a:srgbClr val="000000"/>
                </a:solidFill>
              </a:rPr>
              <a:t>несчастных случая со смертельным исходом, основной причиной всех произошедших в 2024 году несчастных случаев является </a:t>
            </a:r>
            <a:r>
              <a:rPr lang="ru-RU" sz="1400" b="1" dirty="0">
                <a:solidFill>
                  <a:srgbClr val="000000"/>
                </a:solidFill>
              </a:rPr>
              <a:t>неудовлетворительная организация производства работ в действующих электроустановках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endParaRPr lang="ru-RU" sz="1400" dirty="0" smtClean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22.05.2024 произошёл несчастный случай со смертельным исходом с </a:t>
            </a:r>
            <a:r>
              <a:rPr lang="ru-RU" sz="1400" dirty="0" smtClean="0">
                <a:solidFill>
                  <a:srgbClr val="000000"/>
                </a:solidFill>
              </a:rPr>
              <a:t>электрослесарем </a:t>
            </a:r>
            <a:r>
              <a:rPr lang="ru-RU" sz="1400" dirty="0">
                <a:solidFill>
                  <a:srgbClr val="000000"/>
                </a:solidFill>
              </a:rPr>
              <a:t>филиала ПАО «</a:t>
            </a:r>
            <a:r>
              <a:rPr lang="ru-RU" sz="1400" dirty="0" err="1">
                <a:solidFill>
                  <a:srgbClr val="000000"/>
                </a:solidFill>
              </a:rPr>
              <a:t>Россети</a:t>
            </a:r>
            <a:r>
              <a:rPr lang="ru-RU" sz="1400" dirty="0">
                <a:solidFill>
                  <a:srgbClr val="000000"/>
                </a:solidFill>
              </a:rPr>
              <a:t> Ленэнерго» «</a:t>
            </a:r>
            <a:r>
              <a:rPr lang="ru-RU" sz="1400" dirty="0" err="1">
                <a:solidFill>
                  <a:srgbClr val="000000"/>
                </a:solidFill>
              </a:rPr>
              <a:t>Новоладожские</a:t>
            </a:r>
            <a:r>
              <a:rPr lang="ru-RU" sz="1400" dirty="0">
                <a:solidFill>
                  <a:srgbClr val="000000"/>
                </a:solidFill>
              </a:rPr>
              <a:t> электрические сети» (Ленинградская область).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При самовольном выполнении работы по осмотру разъединителя 110 кВ </a:t>
            </a:r>
            <a:r>
              <a:rPr lang="ru-RU" sz="1400" dirty="0" smtClean="0">
                <a:solidFill>
                  <a:srgbClr val="000000"/>
                </a:solidFill>
              </a:rPr>
              <a:t>электрослесарь </a:t>
            </a:r>
            <a:r>
              <a:rPr lang="ru-RU" sz="1400" dirty="0">
                <a:solidFill>
                  <a:srgbClr val="000000"/>
                </a:solidFill>
              </a:rPr>
              <a:t>приблизился на недопустимое расстояние к токоведущим частям, находящимся под напряжением и был поражен электрическим током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x-none" sz="1400" i="1" u="sng" smtClean="0">
                <a:solidFill>
                  <a:srgbClr val="000000"/>
                </a:solidFill>
              </a:rPr>
              <a:t>Описание </a:t>
            </a:r>
            <a:r>
              <a:rPr lang="x-none" sz="1400" i="1" u="sng">
                <a:solidFill>
                  <a:srgbClr val="000000"/>
                </a:solidFill>
              </a:rPr>
              <a:t>несчастного случая</a:t>
            </a:r>
            <a:r>
              <a:rPr lang="x-none" sz="1400" u="sng">
                <a:solidFill>
                  <a:srgbClr val="000000"/>
                </a:solidFill>
              </a:rPr>
              <a:t>: </a:t>
            </a:r>
            <a:endParaRPr lang="ru-RU" sz="1400" dirty="0">
              <a:solidFill>
                <a:srgbClr val="000000"/>
              </a:solidFill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22.05.2024 года мастер ГПС Поселковая </a:t>
            </a:r>
            <a:r>
              <a:rPr lang="ru-RU" sz="1400" dirty="0" smtClean="0">
                <a:solidFill>
                  <a:srgbClr val="000000"/>
                </a:solidFill>
              </a:rPr>
              <a:t>дал </a:t>
            </a:r>
            <a:r>
              <a:rPr lang="ru-RU" sz="1400" dirty="0">
                <a:solidFill>
                  <a:srgbClr val="000000"/>
                </a:solidFill>
              </a:rPr>
              <a:t>задание электрослесарю </a:t>
            </a:r>
            <a:r>
              <a:rPr lang="ru-RU" sz="1400" dirty="0" smtClean="0">
                <a:solidFill>
                  <a:srgbClr val="000000"/>
                </a:solidFill>
              </a:rPr>
              <a:t>В.Л.В</a:t>
            </a:r>
            <a:r>
              <a:rPr lang="ru-RU" sz="1400" dirty="0">
                <a:solidFill>
                  <a:srgbClr val="000000"/>
                </a:solidFill>
              </a:rPr>
              <a:t>. произвести отбор проб масла с вводов В 110 </a:t>
            </a:r>
            <a:r>
              <a:rPr lang="ru-RU" sz="1400" dirty="0" err="1">
                <a:solidFill>
                  <a:srgbClr val="000000"/>
                </a:solidFill>
              </a:rPr>
              <a:t>кВ</a:t>
            </a:r>
            <a:r>
              <a:rPr lang="ru-RU" sz="1400" dirty="0">
                <a:solidFill>
                  <a:srgbClr val="000000"/>
                </a:solidFill>
              </a:rPr>
              <a:t> ЛД-10. Задание было дано устно без оформления соответствующей документации (без оформления наряд-допуска).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После окончания работы по отбору проб масла </a:t>
            </a:r>
            <a:r>
              <a:rPr lang="ru-RU" sz="1400" dirty="0">
                <a:solidFill>
                  <a:srgbClr val="000000"/>
                </a:solidFill>
              </a:rPr>
              <a:t>электрослесарь В.Л.В. </a:t>
            </a:r>
            <a:r>
              <a:rPr lang="ru-RU" sz="1400" dirty="0" smtClean="0">
                <a:solidFill>
                  <a:srgbClr val="000000"/>
                </a:solidFill>
              </a:rPr>
              <a:t>самовольно, без получения соответствующего задания, </a:t>
            </a:r>
            <a:r>
              <a:rPr lang="ru-RU" sz="1400" dirty="0">
                <a:solidFill>
                  <a:srgbClr val="000000"/>
                </a:solidFill>
              </a:rPr>
              <a:t>приставил стеклопластиковую лестницу к разъединителю ШР ЛД-10 </a:t>
            </a:r>
            <a:r>
              <a:rPr lang="ru-RU" sz="1400" dirty="0" smtClean="0">
                <a:solidFill>
                  <a:srgbClr val="000000"/>
                </a:solidFill>
              </a:rPr>
              <a:t>для проведения осмотра не учитывая, </a:t>
            </a:r>
            <a:r>
              <a:rPr lang="ru-RU" sz="1400" dirty="0">
                <a:solidFill>
                  <a:srgbClr val="000000"/>
                </a:solidFill>
              </a:rPr>
              <a:t>что на разъединителе ШР ЛД-10 неподвижные контакты со стороны 110 кВ находились под напряжением.</a:t>
            </a:r>
          </a:p>
          <a:p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516" y="1628800"/>
            <a:ext cx="4788532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Электрослесарь В.Л.В</a:t>
            </a:r>
            <a:r>
              <a:rPr lang="ru-RU" sz="1400" dirty="0">
                <a:solidFill>
                  <a:srgbClr val="000000"/>
                </a:solidFill>
              </a:rPr>
              <a:t>. приблизился на недопустимое расстояние к токоведущим частям, находящимся под </a:t>
            </a:r>
            <a:r>
              <a:rPr lang="ru-RU" sz="1400" dirty="0" smtClean="0">
                <a:solidFill>
                  <a:srgbClr val="000000"/>
                </a:solidFill>
              </a:rPr>
              <a:t>напряжением </a:t>
            </a:r>
            <a:r>
              <a:rPr lang="ru-RU" sz="1400" dirty="0">
                <a:solidFill>
                  <a:srgbClr val="000000"/>
                </a:solidFill>
              </a:rPr>
              <a:t>и был поражен электрическим током, получил ожоги электрической </a:t>
            </a:r>
            <a:r>
              <a:rPr lang="ru-RU" sz="1400" dirty="0" smtClean="0">
                <a:solidFill>
                  <a:srgbClr val="000000"/>
                </a:solidFill>
              </a:rPr>
              <a:t>дугой, был госпитализирован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и через 5 дней </a:t>
            </a:r>
            <a:r>
              <a:rPr lang="ru-RU" sz="1400" dirty="0">
                <a:solidFill>
                  <a:srgbClr val="000000"/>
                </a:solidFill>
              </a:rPr>
              <a:t>скончался. В соответствии с заключением ГКУЗ ЛО «Бюро судебно-медицинской экспертизы» от 15.08.2024 № 1978 смерть </a:t>
            </a:r>
            <a:r>
              <a:rPr lang="ru-RU" sz="1400" dirty="0" smtClean="0">
                <a:solidFill>
                  <a:srgbClr val="000000"/>
                </a:solidFill>
              </a:rPr>
              <a:t>наступила </a:t>
            </a:r>
            <a:r>
              <a:rPr lang="ru-RU" sz="1400" dirty="0">
                <a:solidFill>
                  <a:srgbClr val="000000"/>
                </a:solidFill>
              </a:rPr>
              <a:t>от термического ожога пламенем высоковольтной дуги с термохимическим поражением верхних дыхательных путей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r>
              <a:rPr lang="ru-RU" sz="1400" dirty="0"/>
              <a:t>Основная причина несчастного случая неудовлетворительная организация производства работ, в том числе: нарушение допуска к работам с повышенной опасностью, выразившееся в нарушении </a:t>
            </a:r>
            <a:r>
              <a:rPr lang="ru-RU" sz="1400" dirty="0" err="1"/>
              <a:t>п.п</a:t>
            </a:r>
            <a:r>
              <a:rPr lang="ru-RU" sz="1400" dirty="0"/>
              <a:t>. 4.1, 5.1 Правил по охране труда при эксплуатации электроустановок , а также необеспечение контроля со стороны руководителей подразделения за ходом выполнения работ, соблюдением трудовой </a:t>
            </a:r>
            <a:r>
              <a:rPr lang="ru-RU" sz="1400" dirty="0" smtClean="0"/>
              <a:t>дисциплины.</a:t>
            </a:r>
            <a:endParaRPr lang="ru-RU" sz="1400" dirty="0"/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 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584426" cy="475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59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2651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63651"/>
            <a:ext cx="885698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srgbClr val="000000"/>
                </a:solidFill>
              </a:rPr>
              <a:t>09.07.2024 произошёл несчастный случай со смертельным исходом с работником ООО «</a:t>
            </a:r>
            <a:r>
              <a:rPr lang="ru-RU" sz="1400" dirty="0" err="1">
                <a:solidFill>
                  <a:srgbClr val="000000"/>
                </a:solidFill>
              </a:rPr>
              <a:t>Люксэнергомонтаж</a:t>
            </a:r>
            <a:r>
              <a:rPr lang="ru-RU" sz="1400" dirty="0">
                <a:solidFill>
                  <a:srgbClr val="000000"/>
                </a:solidFill>
              </a:rPr>
              <a:t>» </a:t>
            </a:r>
            <a:r>
              <a:rPr lang="ru-RU" sz="1400" dirty="0" smtClean="0">
                <a:solidFill>
                  <a:srgbClr val="000000"/>
                </a:solidFill>
              </a:rPr>
              <a:t>при </a:t>
            </a:r>
            <a:r>
              <a:rPr lang="ru-RU" sz="1400" dirty="0">
                <a:solidFill>
                  <a:srgbClr val="000000"/>
                </a:solidFill>
              </a:rPr>
              <a:t>проведении работ в трансформаторной подстанции ООО «Порт Высоцкий» гор. Высоцк (Ленинградская область).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Командированный работник </a:t>
            </a:r>
            <a:r>
              <a:rPr lang="ru-RU" sz="1400" dirty="0">
                <a:solidFill>
                  <a:srgbClr val="000000"/>
                </a:solidFill>
              </a:rPr>
              <a:t>ООО «</a:t>
            </a:r>
            <a:r>
              <a:rPr lang="ru-RU" sz="1400" dirty="0" err="1">
                <a:solidFill>
                  <a:srgbClr val="000000"/>
                </a:solidFill>
              </a:rPr>
              <a:t>Люксэнергомонтаж</a:t>
            </a:r>
            <a:r>
              <a:rPr lang="ru-RU" sz="1400" dirty="0">
                <a:solidFill>
                  <a:srgbClr val="000000"/>
                </a:solidFill>
              </a:rPr>
              <a:t>» К.Д.Ю. самовольно открыл двери ячейки 10 </a:t>
            </a:r>
            <a:r>
              <a:rPr lang="ru-RU" sz="1400" dirty="0" err="1">
                <a:solidFill>
                  <a:srgbClr val="000000"/>
                </a:solidFill>
              </a:rPr>
              <a:t>кВ</a:t>
            </a:r>
            <a:r>
              <a:rPr lang="ru-RU" sz="1400" dirty="0">
                <a:solidFill>
                  <a:srgbClr val="000000"/>
                </a:solidFill>
              </a:rPr>
              <a:t> секционного разъединителя, приблизился на недопустимое расстояние к токоведущим частям, находящимся под напряжением и был поражен электрическим током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x-none" sz="1400" i="1" u="sng">
                <a:solidFill>
                  <a:srgbClr val="000000"/>
                </a:solidFill>
              </a:rPr>
              <a:t>Описание несчастного случая</a:t>
            </a:r>
            <a:r>
              <a:rPr lang="x-none" sz="1400" u="sng">
                <a:solidFill>
                  <a:srgbClr val="000000"/>
                </a:solidFill>
              </a:rPr>
              <a:t>: </a:t>
            </a:r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>
                <a:solidFill>
                  <a:srgbClr val="000000"/>
                </a:solidFill>
              </a:rPr>
              <a:t>8 и 9 июля 2024 года </a:t>
            </a:r>
            <a:r>
              <a:rPr lang="ru-RU" sz="1400" dirty="0" smtClean="0">
                <a:solidFill>
                  <a:srgbClr val="000000"/>
                </a:solidFill>
              </a:rPr>
              <a:t>работники командированные работники ООО </a:t>
            </a:r>
            <a:r>
              <a:rPr lang="ru-RU" sz="1400" dirty="0">
                <a:solidFill>
                  <a:srgbClr val="000000"/>
                </a:solidFill>
              </a:rPr>
              <a:t>«</a:t>
            </a:r>
            <a:r>
              <a:rPr lang="ru-RU" sz="1400" dirty="0" err="1">
                <a:solidFill>
                  <a:srgbClr val="000000"/>
                </a:solidFill>
              </a:rPr>
              <a:t>Люксэнергомонтаж</a:t>
            </a:r>
            <a:r>
              <a:rPr lang="ru-RU" sz="1400" dirty="0" smtClean="0">
                <a:solidFill>
                  <a:srgbClr val="000000"/>
                </a:solidFill>
              </a:rPr>
              <a:t>» </a:t>
            </a:r>
            <a:r>
              <a:rPr lang="ru-RU" sz="1400" dirty="0">
                <a:solidFill>
                  <a:srgbClr val="000000"/>
                </a:solidFill>
              </a:rPr>
              <a:t>осуществляли снятие показаний с блоков релейной защиты и автоматики в рамках комплекса работ по техническому обслуживанию релейной защиты и автоматики на объектах ООО «Порт Высоцкий». 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В ходе расследования установлено, что работы осуществлялись без заключения договора подряда между ООО «</a:t>
            </a:r>
            <a:r>
              <a:rPr lang="ru-RU" sz="1400" dirty="0" err="1">
                <a:solidFill>
                  <a:srgbClr val="000000"/>
                </a:solidFill>
              </a:rPr>
              <a:t>Люксэнергомонтаж</a:t>
            </a:r>
            <a:r>
              <a:rPr lang="ru-RU" sz="1400" dirty="0">
                <a:solidFill>
                  <a:srgbClr val="000000"/>
                </a:solidFill>
              </a:rPr>
              <a:t>» и ООО «Порт Высоцкий», договор находился на стадии согласования. </a:t>
            </a:r>
            <a:r>
              <a:rPr lang="ru-RU" sz="1400" dirty="0" smtClean="0">
                <a:solidFill>
                  <a:srgbClr val="000000"/>
                </a:solidFill>
              </a:rPr>
              <a:t>8 </a:t>
            </a:r>
            <a:r>
              <a:rPr lang="ru-RU" sz="1400" dirty="0">
                <a:solidFill>
                  <a:srgbClr val="000000"/>
                </a:solidFill>
              </a:rPr>
              <a:t>июля 2024 года в присутствии и под руководством </a:t>
            </a:r>
            <a:r>
              <a:rPr lang="ru-RU" sz="1400" dirty="0" smtClean="0">
                <a:solidFill>
                  <a:srgbClr val="000000"/>
                </a:solidFill>
              </a:rPr>
              <a:t>главного </a:t>
            </a:r>
            <a:r>
              <a:rPr lang="ru-RU" sz="1400" dirty="0">
                <a:solidFill>
                  <a:srgbClr val="000000"/>
                </a:solidFill>
              </a:rPr>
              <a:t>энергетика ООО «Порт Высоцкий» </a:t>
            </a:r>
            <a:r>
              <a:rPr lang="ru-RU" sz="1400" dirty="0" smtClean="0">
                <a:solidFill>
                  <a:srgbClr val="000000"/>
                </a:solidFill>
              </a:rPr>
              <a:t>работниками </a:t>
            </a:r>
            <a:r>
              <a:rPr lang="ru-RU" sz="1400" dirty="0">
                <a:solidFill>
                  <a:srgbClr val="000000"/>
                </a:solidFill>
              </a:rPr>
              <a:t>ООО «</a:t>
            </a:r>
            <a:r>
              <a:rPr lang="ru-RU" sz="1400" dirty="0" err="1">
                <a:solidFill>
                  <a:srgbClr val="000000"/>
                </a:solidFill>
              </a:rPr>
              <a:t>Люксэнергомонтаж</a:t>
            </a:r>
            <a:r>
              <a:rPr lang="ru-RU" sz="1400" dirty="0" smtClean="0">
                <a:solidFill>
                  <a:srgbClr val="000000"/>
                </a:solidFill>
              </a:rPr>
              <a:t>» </a:t>
            </a:r>
            <a:r>
              <a:rPr lang="ru-RU" sz="1400" dirty="0">
                <a:solidFill>
                  <a:srgbClr val="000000"/>
                </a:solidFill>
              </a:rPr>
              <a:t>была проведена работа по съему показаний с блоков релейной защиты на трансформаторной подстанции ООО «Порт Высоцкий». Работы проводились без оформления наряда-допуска.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9 июля 2024 года главный энергетик ООО «Порт Высоцкий» </a:t>
            </a:r>
            <a:r>
              <a:rPr lang="ru-RU" sz="1400" dirty="0" smtClean="0">
                <a:solidFill>
                  <a:srgbClr val="000000"/>
                </a:solidFill>
              </a:rPr>
              <a:t>лично </a:t>
            </a:r>
            <a:r>
              <a:rPr lang="ru-RU" sz="1400" dirty="0">
                <a:solidFill>
                  <a:srgbClr val="000000"/>
                </a:solidFill>
              </a:rPr>
              <a:t>присутствовать при выполнении работ не смог. Ключ от ТП-16 </a:t>
            </a:r>
            <a:r>
              <a:rPr lang="ru-RU" sz="1400" dirty="0" smtClean="0">
                <a:solidFill>
                  <a:srgbClr val="000000"/>
                </a:solidFill>
              </a:rPr>
              <a:t>он </a:t>
            </a:r>
            <a:r>
              <a:rPr lang="ru-RU" sz="1400" dirty="0">
                <a:solidFill>
                  <a:srgbClr val="000000"/>
                </a:solidFill>
              </a:rPr>
              <a:t>передал </a:t>
            </a:r>
            <a:r>
              <a:rPr lang="ru-RU" sz="1400" dirty="0" smtClean="0">
                <a:solidFill>
                  <a:srgbClr val="000000"/>
                </a:solidFill>
              </a:rPr>
              <a:t>работнику </a:t>
            </a:r>
            <a:r>
              <a:rPr lang="ru-RU" sz="1400" dirty="0">
                <a:solidFill>
                  <a:srgbClr val="000000"/>
                </a:solidFill>
              </a:rPr>
              <a:t>ООО «</a:t>
            </a:r>
            <a:r>
              <a:rPr lang="ru-RU" sz="1400" dirty="0" err="1">
                <a:solidFill>
                  <a:srgbClr val="000000"/>
                </a:solidFill>
              </a:rPr>
              <a:t>Люксэнергомонтаж</a:t>
            </a:r>
            <a:r>
              <a:rPr lang="ru-RU" sz="1400" dirty="0" smtClean="0">
                <a:solidFill>
                  <a:srgbClr val="000000"/>
                </a:solidFill>
              </a:rPr>
              <a:t>». </a:t>
            </a:r>
            <a:r>
              <a:rPr lang="ru-RU" sz="1400" dirty="0">
                <a:solidFill>
                  <a:srgbClr val="000000"/>
                </a:solidFill>
              </a:rPr>
              <a:t>Далее по указанию </a:t>
            </a:r>
            <a:r>
              <a:rPr lang="ru-RU" sz="1400" dirty="0" smtClean="0">
                <a:solidFill>
                  <a:srgbClr val="000000"/>
                </a:solidFill>
              </a:rPr>
              <a:t>главного энергетика </a:t>
            </a:r>
            <a:r>
              <a:rPr lang="ru-RU" sz="1400" dirty="0">
                <a:solidFill>
                  <a:srgbClr val="000000"/>
                </a:solidFill>
              </a:rPr>
              <a:t>ООО «Порт Высоцкий», к ТП-16 прибыл инженер-электрик ООО «Порт Высоцкий</a:t>
            </a:r>
            <a:r>
              <a:rPr lang="ru-RU" sz="1400" dirty="0" smtClean="0">
                <a:solidFill>
                  <a:srgbClr val="000000"/>
                </a:solidFill>
              </a:rPr>
              <a:t>», </a:t>
            </a:r>
            <a:r>
              <a:rPr lang="ru-RU" sz="1400" dirty="0">
                <a:solidFill>
                  <a:srgbClr val="000000"/>
                </a:solidFill>
              </a:rPr>
              <a:t>он произвел переключение по переводу нагрузок с Т-1 на Т-2 в </a:t>
            </a:r>
            <a:r>
              <a:rPr lang="ru-RU" sz="1400" dirty="0" smtClean="0">
                <a:solidFill>
                  <a:srgbClr val="000000"/>
                </a:solidFill>
              </a:rPr>
              <a:t>ТП-16 </a:t>
            </a:r>
            <a:r>
              <a:rPr lang="ru-RU" sz="1400" dirty="0">
                <a:solidFill>
                  <a:srgbClr val="000000"/>
                </a:solidFill>
              </a:rPr>
              <a:t>и убыл для оформления наряда-допуска, при этом </a:t>
            </a:r>
            <a:r>
              <a:rPr lang="ru-RU" sz="1400" dirty="0" smtClean="0">
                <a:solidFill>
                  <a:srgbClr val="000000"/>
                </a:solidFill>
              </a:rPr>
              <a:t>дверь в ТП-16 </a:t>
            </a:r>
            <a:r>
              <a:rPr lang="ru-RU" sz="1400" dirty="0">
                <a:solidFill>
                  <a:srgbClr val="000000"/>
                </a:solidFill>
              </a:rPr>
              <a:t>оставалась открытой, запрещающие и указательные плакаты не были вывешены, отсутствовало ограждение.</a:t>
            </a:r>
          </a:p>
        </p:txBody>
      </p:sp>
    </p:spTree>
    <p:extLst>
      <p:ext uri="{BB962C8B-B14F-4D97-AF65-F5344CB8AC3E}">
        <p14:creationId xmlns:p14="http://schemas.microsoft.com/office/powerpoint/2010/main" val="30997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524" y="1700808"/>
            <a:ext cx="44284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Один </a:t>
            </a:r>
            <a:r>
              <a:rPr lang="ru-RU" sz="1400" dirty="0">
                <a:solidFill>
                  <a:srgbClr val="000000"/>
                </a:solidFill>
              </a:rPr>
              <a:t>из работников ООО «</a:t>
            </a:r>
            <a:r>
              <a:rPr lang="ru-RU" sz="1400" dirty="0" err="1">
                <a:solidFill>
                  <a:srgbClr val="000000"/>
                </a:solidFill>
              </a:rPr>
              <a:t>Люксэнергомонтаж</a:t>
            </a:r>
            <a:r>
              <a:rPr lang="ru-RU" sz="1400" dirty="0">
                <a:solidFill>
                  <a:srgbClr val="000000"/>
                </a:solidFill>
              </a:rPr>
              <a:t>» </a:t>
            </a:r>
            <a:r>
              <a:rPr lang="ru-RU" sz="1400" dirty="0" smtClean="0">
                <a:solidFill>
                  <a:srgbClr val="000000"/>
                </a:solidFill>
              </a:rPr>
              <a:t> самостоятельно </a:t>
            </a:r>
            <a:r>
              <a:rPr lang="ru-RU" sz="1400" dirty="0">
                <a:solidFill>
                  <a:srgbClr val="000000"/>
                </a:solidFill>
              </a:rPr>
              <a:t>зашел в помещение ТП-16 и осуществил открытие двери ячейки секционного </a:t>
            </a:r>
            <a:r>
              <a:rPr lang="ru-RU" sz="1400" dirty="0" smtClean="0">
                <a:solidFill>
                  <a:srgbClr val="000000"/>
                </a:solidFill>
              </a:rPr>
              <a:t>разъединителя, </a:t>
            </a:r>
            <a:r>
              <a:rPr lang="ru-RU" sz="1400" dirty="0">
                <a:solidFill>
                  <a:srgbClr val="000000"/>
                </a:solidFill>
              </a:rPr>
              <a:t>приблизился на недопустимое расстояние к токоведущим частям, находящимся под напряжением и был поражен электрическим </a:t>
            </a:r>
            <a:r>
              <a:rPr lang="ru-RU" sz="1400" dirty="0" smtClean="0">
                <a:solidFill>
                  <a:srgbClr val="000000"/>
                </a:solidFill>
              </a:rPr>
              <a:t>током.</a:t>
            </a:r>
          </a:p>
          <a:p>
            <a:r>
              <a:rPr lang="x-none" sz="1400" i="1" u="sng">
                <a:solidFill>
                  <a:srgbClr val="000000"/>
                </a:solidFill>
              </a:rPr>
              <a:t>Причины несчастного случая:</a:t>
            </a:r>
            <a:endParaRPr lang="ru-RU" sz="1400" i="1" u="sng" dirty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Неудовлетворительная </a:t>
            </a:r>
            <a:r>
              <a:rPr lang="ru-RU" sz="1400" dirty="0">
                <a:solidFill>
                  <a:srgbClr val="000000"/>
                </a:solidFill>
              </a:rPr>
              <a:t>организация производства работ, в том числе самовольное проникновение в ТП-16 и открытие двери ячейки 10 </a:t>
            </a:r>
            <a:r>
              <a:rPr lang="ru-RU" sz="1400" dirty="0" err="1">
                <a:solidFill>
                  <a:srgbClr val="000000"/>
                </a:solidFill>
              </a:rPr>
              <a:t>кВ.</a:t>
            </a:r>
            <a:endParaRPr lang="ru-RU" sz="1400" dirty="0">
              <a:solidFill>
                <a:srgbClr val="00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Нарушение </a:t>
            </a:r>
            <a:r>
              <a:rPr lang="ru-RU" sz="1400" dirty="0">
                <a:solidFill>
                  <a:srgbClr val="000000"/>
                </a:solidFill>
              </a:rPr>
              <a:t>порядка допуска к работам повышенной опасностью, чем нарушены требования раздела V. «Организационные мероприятия по обеспечению безопасного проведения работ в электроустановках» Правил по охране труда при эксплуатации </a:t>
            </a:r>
            <a:r>
              <a:rPr lang="ru-RU" sz="1400" dirty="0" smtClean="0">
                <a:solidFill>
                  <a:srgbClr val="000000"/>
                </a:solidFill>
              </a:rPr>
              <a:t>электроустановок. </a:t>
            </a:r>
            <a:endParaRPr lang="ru-RU" sz="1400" dirty="0">
              <a:solidFill>
                <a:srgbClr val="000000"/>
              </a:solidFill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Отсутствие контроля за возможностью доступа в помещения повышенной опасности лицами, не прошедшими в установленном порядке инструктаж по охране труда.</a:t>
            </a: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8" name="Рисунок 7" descr="IMG-20241003-WA001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02" y="1556792"/>
            <a:ext cx="3994274" cy="4650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5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375" y="1345814"/>
            <a:ext cx="871296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srgbClr val="000000"/>
                </a:solidFill>
              </a:rPr>
              <a:t>21.08.2024 произошёл несчастный случай со смертельным исходом с </a:t>
            </a:r>
            <a:r>
              <a:rPr lang="ru-RU" sz="1400" dirty="0" smtClean="0">
                <a:solidFill>
                  <a:srgbClr val="000000"/>
                </a:solidFill>
              </a:rPr>
              <a:t>командированным работником </a:t>
            </a:r>
            <a:r>
              <a:rPr lang="ru-RU" sz="1400" dirty="0">
                <a:solidFill>
                  <a:srgbClr val="000000"/>
                </a:solidFill>
              </a:rPr>
              <a:t>ООО «</a:t>
            </a:r>
            <a:r>
              <a:rPr lang="ru-RU" sz="1400" dirty="0" err="1">
                <a:solidFill>
                  <a:srgbClr val="000000"/>
                </a:solidFill>
              </a:rPr>
              <a:t>ЭнергоПромИнвест</a:t>
            </a:r>
            <a:r>
              <a:rPr lang="ru-RU" sz="1400" dirty="0" smtClean="0">
                <a:solidFill>
                  <a:srgbClr val="000000"/>
                </a:solidFill>
              </a:rPr>
              <a:t>» </a:t>
            </a:r>
            <a:r>
              <a:rPr lang="ru-RU" sz="1400" dirty="0">
                <a:solidFill>
                  <a:srgbClr val="000000"/>
                </a:solidFill>
              </a:rPr>
              <a:t>при проведении работ в распределительной подстанции </a:t>
            </a:r>
            <a:r>
              <a:rPr lang="ru-RU" sz="1400" dirty="0" err="1">
                <a:solidFill>
                  <a:srgbClr val="000000"/>
                </a:solidFill>
              </a:rPr>
              <a:t>Красносельской</a:t>
            </a:r>
            <a:r>
              <a:rPr lang="ru-RU" sz="1400" dirty="0">
                <a:solidFill>
                  <a:srgbClr val="000000"/>
                </a:solidFill>
              </a:rPr>
              <a:t> станции аэрации Филиала «Водоотведение-Санкт-Петербурга» ГУП «Водоканал Санкт-Петербурга» </a:t>
            </a:r>
            <a:r>
              <a:rPr lang="ru-RU" sz="1400" dirty="0" smtClean="0">
                <a:solidFill>
                  <a:srgbClr val="000000"/>
                </a:solidFill>
              </a:rPr>
              <a:t>Работник </a:t>
            </a:r>
            <a:r>
              <a:rPr lang="ru-RU" sz="1400" dirty="0">
                <a:solidFill>
                  <a:srgbClr val="000000"/>
                </a:solidFill>
              </a:rPr>
              <a:t>ООО «</a:t>
            </a:r>
            <a:r>
              <a:rPr lang="ru-RU" sz="1400" dirty="0" err="1">
                <a:solidFill>
                  <a:srgbClr val="000000"/>
                </a:solidFill>
              </a:rPr>
              <a:t>ЭнергоПромИнвест</a:t>
            </a:r>
            <a:r>
              <a:rPr lang="ru-RU" sz="1400" dirty="0">
                <a:solidFill>
                  <a:srgbClr val="000000"/>
                </a:solidFill>
              </a:rPr>
              <a:t>» </a:t>
            </a:r>
            <a:r>
              <a:rPr lang="ru-RU" sz="1400" dirty="0" smtClean="0">
                <a:solidFill>
                  <a:srgbClr val="000000"/>
                </a:solidFill>
              </a:rPr>
              <a:t>при </a:t>
            </a:r>
            <a:r>
              <a:rPr lang="ru-RU" sz="1400" dirty="0">
                <a:solidFill>
                  <a:srgbClr val="000000"/>
                </a:solidFill>
              </a:rPr>
              <a:t>самовольном производстве переключений приблизился на недопустимое расстояние к токоведущим частям, находящимся под напряжением и был поражен электрическим током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</a:p>
          <a:p>
            <a:endParaRPr lang="ru-RU" sz="800" dirty="0">
              <a:solidFill>
                <a:srgbClr val="000000"/>
              </a:solidFill>
            </a:endParaRPr>
          </a:p>
          <a:p>
            <a:r>
              <a:rPr lang="x-none" sz="1400" i="1" u="sng">
                <a:solidFill>
                  <a:srgbClr val="000000"/>
                </a:solidFill>
              </a:rPr>
              <a:t>Описание несчастного случая</a:t>
            </a:r>
            <a:r>
              <a:rPr lang="x-none" sz="1400" u="sng">
                <a:solidFill>
                  <a:srgbClr val="000000"/>
                </a:solidFill>
              </a:rPr>
              <a:t>: </a:t>
            </a:r>
            <a:endParaRPr lang="ru-RU" sz="1400" dirty="0">
              <a:solidFill>
                <a:srgbClr val="000000"/>
              </a:solidFill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21.08.2024 ООО «</a:t>
            </a:r>
            <a:r>
              <a:rPr lang="ru-RU" sz="1400" dirty="0" err="1">
                <a:solidFill>
                  <a:srgbClr val="000000"/>
                </a:solidFill>
              </a:rPr>
              <a:t>ЭнергоПромИнвест</a:t>
            </a:r>
            <a:r>
              <a:rPr lang="ru-RU" sz="1400" dirty="0">
                <a:solidFill>
                  <a:srgbClr val="000000"/>
                </a:solidFill>
              </a:rPr>
              <a:t>» по графику </a:t>
            </a:r>
            <a:r>
              <a:rPr lang="ru-RU" sz="1400" dirty="0" smtClean="0">
                <a:solidFill>
                  <a:srgbClr val="000000"/>
                </a:solidFill>
              </a:rPr>
              <a:t>производило </a:t>
            </a:r>
            <a:r>
              <a:rPr lang="ru-RU" sz="1400" dirty="0">
                <a:solidFill>
                  <a:srgbClr val="000000"/>
                </a:solidFill>
              </a:rPr>
              <a:t>техническое обслуживание электроустановки РП-92 по договору с ГУП «Водоканал Санкт-Петербурга». Работы выполняла бригада из двух </a:t>
            </a:r>
            <a:r>
              <a:rPr lang="ru-RU" sz="1400" dirty="0" smtClean="0">
                <a:solidFill>
                  <a:srgbClr val="000000"/>
                </a:solidFill>
              </a:rPr>
              <a:t>человек.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Дежурный электромонтер </a:t>
            </a:r>
            <a:r>
              <a:rPr lang="ru-RU" sz="1400" dirty="0">
                <a:solidFill>
                  <a:srgbClr val="000000"/>
                </a:solidFill>
              </a:rPr>
              <a:t>ГУП «Водоканал Санкт-Петербург» </a:t>
            </a:r>
            <a:r>
              <a:rPr lang="ru-RU" sz="1400" dirty="0" smtClean="0">
                <a:solidFill>
                  <a:srgbClr val="000000"/>
                </a:solidFill>
              </a:rPr>
              <a:t>без проведения инструктажа, </a:t>
            </a:r>
            <a:r>
              <a:rPr lang="ru-RU" sz="1400" dirty="0">
                <a:solidFill>
                  <a:srgbClr val="000000"/>
                </a:solidFill>
              </a:rPr>
              <a:t>без надлежащего оформления задания на производство работ (наряд-допуска</a:t>
            </a:r>
            <a:r>
              <a:rPr lang="ru-RU" sz="1400" dirty="0" smtClean="0">
                <a:solidFill>
                  <a:srgbClr val="000000"/>
                </a:solidFill>
              </a:rPr>
              <a:t>), без оформления выдал командированным работникам </a:t>
            </a:r>
            <a:r>
              <a:rPr lang="ru-RU" sz="1400" dirty="0">
                <a:solidFill>
                  <a:srgbClr val="000000"/>
                </a:solidFill>
              </a:rPr>
              <a:t>ООО «</a:t>
            </a:r>
            <a:r>
              <a:rPr lang="ru-RU" sz="1400" dirty="0" err="1">
                <a:solidFill>
                  <a:srgbClr val="000000"/>
                </a:solidFill>
              </a:rPr>
              <a:t>ЭнергоПромИнвест</a:t>
            </a:r>
            <a:r>
              <a:rPr lang="ru-RU" sz="1400" dirty="0" smtClean="0">
                <a:solidFill>
                  <a:srgbClr val="000000"/>
                </a:solidFill>
              </a:rPr>
              <a:t>» ключи от электроустановки.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В отсутствии дежурного электромонтера (допускающего) ГУП «Водоканал Санкт-Петербург» работники ООО «</a:t>
            </a:r>
            <a:r>
              <a:rPr lang="ru-RU" sz="1400" dirty="0" err="1">
                <a:solidFill>
                  <a:srgbClr val="000000"/>
                </a:solidFill>
              </a:rPr>
              <a:t>ЭнергоПромИнвест</a:t>
            </a:r>
            <a:r>
              <a:rPr lang="ru-RU" sz="1400" dirty="0">
                <a:solidFill>
                  <a:srgbClr val="000000"/>
                </a:solidFill>
              </a:rPr>
              <a:t>» самостоятельно </a:t>
            </a:r>
            <a:r>
              <a:rPr lang="ru-RU" sz="1400" dirty="0" err="1">
                <a:solidFill>
                  <a:srgbClr val="000000"/>
                </a:solidFill>
              </a:rPr>
              <a:t>приступиил</a:t>
            </a:r>
            <a:r>
              <a:rPr lang="ru-RU" sz="1400" dirty="0">
                <a:solidFill>
                  <a:srgbClr val="000000"/>
                </a:solidFill>
              </a:rPr>
              <a:t> к подготовке рабочего места в РУ 6кВ, II </a:t>
            </a:r>
            <a:r>
              <a:rPr lang="ru-RU" sz="1400" dirty="0" err="1">
                <a:solidFill>
                  <a:srgbClr val="000000"/>
                </a:solidFill>
              </a:rPr>
              <a:t>с.ш</a:t>
            </a:r>
            <a:r>
              <a:rPr lang="ru-RU" sz="1400" dirty="0">
                <a:solidFill>
                  <a:srgbClr val="000000"/>
                </a:solidFill>
              </a:rPr>
              <a:t>., ячейка №12 и №13 РП-92. 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Один из работников ООО «</a:t>
            </a:r>
            <a:r>
              <a:rPr lang="ru-RU" sz="1400" dirty="0" err="1">
                <a:solidFill>
                  <a:srgbClr val="000000"/>
                </a:solidFill>
              </a:rPr>
              <a:t>ЭнергоПромИнвест</a:t>
            </a:r>
            <a:r>
              <a:rPr lang="ru-RU" sz="1400" dirty="0">
                <a:solidFill>
                  <a:srgbClr val="000000"/>
                </a:solidFill>
              </a:rPr>
              <a:t>»  без проведения техническим мероприятий начал проведение работ в ячейке №13 РУ-6 кВ, приблизился на недопустимое расстояние к токоведущим частям, находящимся под напряжением и был поражен электрическим током.</a:t>
            </a:r>
          </a:p>
          <a:p>
            <a:pPr algn="just"/>
            <a:endParaRPr lang="ru-RU" sz="1400" dirty="0" smtClean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516" y="1325563"/>
            <a:ext cx="54181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400" i="1" u="sng">
                <a:solidFill>
                  <a:srgbClr val="000000"/>
                </a:solidFill>
              </a:rPr>
              <a:t>Причины несчастного случая:</a:t>
            </a:r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Нарушение </a:t>
            </a:r>
            <a:r>
              <a:rPr lang="ru-RU" sz="1400" dirty="0">
                <a:solidFill>
                  <a:srgbClr val="000000"/>
                </a:solidFill>
              </a:rPr>
              <a:t>допуска к работам с повышенной опасностью, выразившееся в не выполнении технических мероприятий (при подготовке рабочего места для обеспечения безопасности выполнения работ не было снято напряжение, не произведено отключение электрооборудования в месте производства работ, не наложено заземление, не вывешены запрещающие плакаты со стороны принимающей организации Заказчика - ГУП «Водоканал Санкт-Петербурга</a:t>
            </a:r>
            <a:r>
              <a:rPr lang="ru-RU" sz="1400" dirty="0" smtClean="0">
                <a:solidFill>
                  <a:srgbClr val="000000"/>
                </a:solidFill>
              </a:rPr>
              <a:t>»).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Не </a:t>
            </a:r>
            <a:r>
              <a:rPr lang="ru-RU" sz="1400" dirty="0">
                <a:solidFill>
                  <a:srgbClr val="000000"/>
                </a:solidFill>
              </a:rPr>
              <a:t>обеспечена надлежащая организации хранения, учета, выдачи ключей от электроустановок. Заказчиком осуществлена выдача ключей работникам сторонней организации Исполнителя (ООО «</a:t>
            </a:r>
            <a:r>
              <a:rPr lang="ru-RU" sz="1400" dirty="0" err="1">
                <a:solidFill>
                  <a:srgbClr val="000000"/>
                </a:solidFill>
              </a:rPr>
              <a:t>ЭнергоПромИнвест</a:t>
            </a:r>
            <a:r>
              <a:rPr lang="ru-RU" sz="1400" dirty="0">
                <a:solidFill>
                  <a:srgbClr val="000000"/>
                </a:solidFill>
              </a:rPr>
              <a:t>») по оформленному не надлежащим образом наряду-допуску, который подлежал изъятию при обнаружении нарушений, в том числе угрожающим безопасности работающих.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Не проведены организационные мероприятия обеспечивающие безопасность работ в электроустановках  (не проведен целевой инструктаж непосредственно на рабочем месте, допускающим не проведена подготовка рабочего места, и допуск командированного персонала к работам в электроустановках осуществлен без надзора во время проведения работ</a:t>
            </a:r>
            <a:r>
              <a:rPr lang="ru-RU" sz="1400" dirty="0" smtClean="0">
                <a:solidFill>
                  <a:srgbClr val="000000"/>
                </a:solidFill>
              </a:rPr>
              <a:t>).</a:t>
            </a:r>
          </a:p>
          <a:p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21"/>
          <a:stretch/>
        </p:blipFill>
        <p:spPr bwMode="auto">
          <a:xfrm>
            <a:off x="5633627" y="1391288"/>
            <a:ext cx="3294857" cy="4687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3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12776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0000"/>
                </a:solidFill>
              </a:rPr>
              <a:t>Принимаемые меры по снижению аварийности и травматизма.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2060848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Северо-Западным управлением </a:t>
            </a:r>
            <a:r>
              <a:rPr lang="ru-RU" sz="1600" dirty="0" err="1">
                <a:solidFill>
                  <a:srgbClr val="000000"/>
                </a:solidFill>
              </a:rPr>
              <a:t>Ростехнадзора</a:t>
            </a:r>
            <a:r>
              <a:rPr lang="ru-RU" sz="1600" dirty="0">
                <a:solidFill>
                  <a:srgbClr val="000000"/>
                </a:solidFill>
              </a:rPr>
              <a:t> используются  следующие меры по снижению аварийности и травматизма на поднадзорных объектах энергетики</a:t>
            </a:r>
            <a:r>
              <a:rPr lang="ru-RU" sz="1600" dirty="0" smtClean="0">
                <a:solidFill>
                  <a:srgbClr val="000000"/>
                </a:solidFill>
              </a:rPr>
              <a:t>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Инициирование проведения внеплановых проверок по фактам выявления при проведении расследований нарушений влекущих угрозу жизни и здоровья.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Контроль </a:t>
            </a:r>
            <a:r>
              <a:rPr lang="ru-RU" sz="1600" dirty="0">
                <a:solidFill>
                  <a:srgbClr val="000000"/>
                </a:solidFill>
              </a:rPr>
              <a:t>исполнения указанных в актах расследования мероприятий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Доведение анализов несчастных случаев и аварий до государственных инспекторов Северо-Западного управления Ростехнадзора, с целью их дальнейшего использования при проведении контрольных (надзорных) мероприятий.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Проведение </a:t>
            </a:r>
            <a:r>
              <a:rPr lang="ru-RU" sz="1600" dirty="0">
                <a:solidFill>
                  <a:srgbClr val="000000"/>
                </a:solidFill>
              </a:rPr>
              <a:t>профилактических мероприятий (направление в адрес поднадзорных организаций информационных писем, анализов несчастных случаев и аварий, а также дополнительное размещение анализов и уроков, извлеченных из несчастных случаев на сайте Северо-Западного управления Ростехнадзора, страница сайта: </a:t>
            </a:r>
            <a:r>
              <a:rPr lang="ru-RU" sz="1600" dirty="0">
                <a:solidFill>
                  <a:srgbClr val="000000"/>
                </a:solidFill>
                <a:hlinkClick r:id="rId5"/>
              </a:rPr>
              <a:t>http://www.szap.gosnadzor.ru/activity/energonadzor/nesc_sluch</a:t>
            </a:r>
            <a:r>
              <a:rPr lang="ru-RU" sz="1600" dirty="0" smtClean="0">
                <a:solidFill>
                  <a:srgbClr val="000000"/>
                </a:solidFill>
                <a:hlinkClick r:id="rId5"/>
              </a:rPr>
              <a:t>/</a:t>
            </a:r>
            <a:r>
              <a:rPr lang="ru-RU" sz="1600" dirty="0" smtClean="0">
                <a:solidFill>
                  <a:srgbClr val="000000"/>
                </a:solidFill>
              </a:rPr>
              <a:t>).</a:t>
            </a:r>
          </a:p>
          <a:p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pPr lvl="0"/>
            <a:endParaRPr lang="ru-RU" sz="1400" dirty="0" smtClean="0">
              <a:solidFill>
                <a:srgbClr val="000000"/>
              </a:solidFill>
            </a:endParaRPr>
          </a:p>
          <a:p>
            <a:pPr lvl="0"/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12776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0000"/>
                </a:solidFill>
              </a:rPr>
              <a:t>Принимаемые меры по снижению аварийности и травматизма.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2060848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направляемых </a:t>
            </a:r>
            <a:r>
              <a:rPr lang="ru-RU" sz="1400" dirty="0" smtClean="0"/>
              <a:t>СЗУ Ростехнадзора </a:t>
            </a:r>
            <a:r>
              <a:rPr lang="ru-RU" sz="1400" dirty="0"/>
              <a:t>в адреса поднадзорных организаций </a:t>
            </a:r>
            <a:r>
              <a:rPr lang="ru-RU" sz="1400" dirty="0" smtClean="0"/>
              <a:t>информационных письмах предлагаются </a:t>
            </a:r>
            <a:r>
              <a:rPr lang="ru-RU" sz="1400" dirty="0"/>
              <a:t>следующие меры по предотвращению несчастных случаев при эксплуатации энергоустановок</a:t>
            </a:r>
          </a:p>
          <a:p>
            <a:pPr algn="just"/>
            <a:r>
              <a:rPr lang="ru-RU" sz="1400" dirty="0" smtClean="0"/>
              <a:t>1. Проводить </a:t>
            </a:r>
            <a:r>
              <a:rPr lang="ru-RU" sz="1400" dirty="0"/>
              <a:t>ознакомление работников с материалами анализов, произошедших в энергоустановок несчастных случаев со смертельным исходом, при проведении занятий и инструктажей по охране труда.</a:t>
            </a:r>
          </a:p>
          <a:p>
            <a:pPr algn="just"/>
            <a:r>
              <a:rPr lang="ru-RU" sz="1400" dirty="0" smtClean="0"/>
              <a:t>2. Повысить </a:t>
            </a:r>
            <a:r>
              <a:rPr lang="ru-RU" sz="1400" dirty="0"/>
              <a:t>уровень организации производства работ на электрических установках. Исключить допуск персонала к работе без обязательной проверки выполнения организационных и технических мероприятий при подготовке рабочих мест.</a:t>
            </a:r>
          </a:p>
          <a:p>
            <a:pPr algn="just"/>
            <a:r>
              <a:rPr lang="ru-RU" sz="1400" dirty="0" smtClean="0"/>
              <a:t>3. Обеспечить </a:t>
            </a:r>
            <a:r>
              <a:rPr lang="ru-RU" sz="1400" dirty="0"/>
              <a:t>своевременную проверку знаний персоналом нормативных правовых актов по охране труда при эксплуатации электроустановок. Персонал, не прошедший проверку знаний, к работам в электроустановках не допускать.</a:t>
            </a:r>
          </a:p>
          <a:p>
            <a:pPr algn="just"/>
            <a:r>
              <a:rPr lang="ru-RU" sz="1400" dirty="0" smtClean="0"/>
              <a:t>4. Обеспечить </a:t>
            </a:r>
            <a:r>
              <a:rPr lang="ru-RU" sz="1400" dirty="0"/>
              <a:t>установленный порядок содержания, применения и испытания средств защиты.</a:t>
            </a:r>
          </a:p>
          <a:p>
            <a:pPr algn="just"/>
            <a:r>
              <a:rPr lang="ru-RU" sz="1400" dirty="0" smtClean="0"/>
              <a:t>5. Усилить </a:t>
            </a:r>
            <a:r>
              <a:rPr lang="ru-RU" sz="1400" dirty="0"/>
              <a:t>контроль за выполнением мероприятий, обеспечивающих безопасность работ.</a:t>
            </a:r>
          </a:p>
          <a:p>
            <a:pPr algn="just"/>
            <a:r>
              <a:rPr lang="ru-RU" sz="1400" dirty="0" smtClean="0"/>
              <a:t>6. Проводить </a:t>
            </a:r>
            <a:r>
              <a:rPr lang="ru-RU" sz="1400" dirty="0"/>
              <a:t>разъяснительную работу с персоналом о недопустимости самовольных действий, повышать производственную дисциплину труда. Особое внимание обратить на организацию производства работ в начале рабочего дня и после перерыва на обед.</a:t>
            </a:r>
          </a:p>
          <a:p>
            <a:r>
              <a:rPr lang="ru-RU" sz="1400" b="1" dirty="0"/>
              <a:t> 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pPr lvl="0"/>
            <a:endParaRPr lang="ru-RU" sz="1400" dirty="0" smtClean="0">
              <a:solidFill>
                <a:srgbClr val="000000"/>
              </a:solidFill>
            </a:endParaRPr>
          </a:p>
          <a:p>
            <a:pPr lvl="0"/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12776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0000"/>
                </a:solidFill>
              </a:rPr>
              <a:t>Принимаемые меры по снижению аварийности и травматизма.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2060848"/>
            <a:ext cx="842493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7. </a:t>
            </a:r>
            <a:r>
              <a:rPr lang="ru-RU" sz="1400" dirty="0"/>
              <a:t>Повысить уровень организации работ по обслуживанию, замене и ремонту </a:t>
            </a:r>
            <a:r>
              <a:rPr lang="ru-RU" sz="1400" dirty="0" err="1"/>
              <a:t>энергооборудования</a:t>
            </a:r>
            <a:r>
              <a:rPr lang="ru-RU" sz="1400" dirty="0"/>
              <a:t>. </a:t>
            </a:r>
            <a:r>
              <a:rPr lang="ru-RU" sz="1400" dirty="0" smtClean="0"/>
              <a:t>Усилить </a:t>
            </a:r>
            <a:r>
              <a:rPr lang="ru-RU" sz="1400" dirty="0"/>
              <a:t>контроль за соблюдением порядка включения и выключения </a:t>
            </a:r>
            <a:r>
              <a:rPr lang="ru-RU" sz="1400" dirty="0" err="1"/>
              <a:t>энергооборудования</a:t>
            </a:r>
            <a:r>
              <a:rPr lang="ru-RU" sz="1400" dirty="0"/>
              <a:t> и его осмотров.</a:t>
            </a:r>
          </a:p>
          <a:p>
            <a:pPr algn="just"/>
            <a:r>
              <a:rPr lang="ru-RU" sz="1400" dirty="0" smtClean="0"/>
              <a:t>8. </a:t>
            </a:r>
            <a:r>
              <a:rPr lang="ru-RU" sz="1400" dirty="0"/>
              <a:t>Не допускать проведение работ вне помещений при осуществлении технического обслуживания во время интенсивных осадков и при плохой видимости.</a:t>
            </a:r>
          </a:p>
          <a:p>
            <a:pPr algn="just"/>
            <a:r>
              <a:rPr lang="ru-RU" sz="1400" dirty="0" smtClean="0"/>
              <a:t>9. </a:t>
            </a:r>
            <a:r>
              <a:rPr lang="ru-RU" sz="1400" dirty="0"/>
              <a:t>Обратить внимание на необходимость неукоснительного соблюдения требований производственных инструкций, инструкций по охране труда при выполнении работ, указаний, полученных при целевом инструктаже.</a:t>
            </a:r>
          </a:p>
          <a:p>
            <a:pPr algn="just"/>
            <a:r>
              <a:rPr lang="ru-RU" sz="1400" dirty="0" smtClean="0"/>
              <a:t>10. </a:t>
            </a:r>
            <a:r>
              <a:rPr lang="ru-RU" sz="1400" dirty="0"/>
              <a:t>При проведении дней охраны труда обеспечить изучение требований правил безопасности и разъяснение необходимости их применения в ходе выполнения работ.</a:t>
            </a:r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pPr lvl="0"/>
            <a:endParaRPr lang="ru-RU" sz="1400" dirty="0" smtClean="0">
              <a:solidFill>
                <a:srgbClr val="000000"/>
              </a:solidFill>
            </a:endParaRPr>
          </a:p>
          <a:p>
            <a:pPr lvl="0"/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614" y="3837270"/>
            <a:ext cx="6984776" cy="959882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ЗА ВНИМАНИЕ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10" y="1550997"/>
            <a:ext cx="1632405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700808"/>
            <a:ext cx="83529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Материалы </a:t>
            </a:r>
            <a:r>
              <a:rPr lang="ru-RU" sz="1400" dirty="0"/>
              <a:t>о расследованных несчастных случаях размещены в открытом доступе на официальном сайте Федеральной службы </a:t>
            </a:r>
            <a:br>
              <a:rPr lang="ru-RU" sz="1400" dirty="0"/>
            </a:br>
            <a:r>
              <a:rPr lang="ru-RU" sz="1400" dirty="0"/>
              <a:t>по экологическому, технологическому и атомному надзору по ссылке </a:t>
            </a:r>
            <a:r>
              <a:rPr lang="ru-RU" sz="1400" u="sng" dirty="0">
                <a:hlinkClick r:id="rId5"/>
              </a:rPr>
              <a:t>http://www.gosnadzor.ru/energy/energy/lessons/</a:t>
            </a:r>
            <a:r>
              <a:rPr lang="ru-RU" sz="1400" dirty="0"/>
              <a:t>, а также дополнительно размещаются на сайте Северо-Западного управления Ростехнадзора по ссылке </a:t>
            </a:r>
            <a:r>
              <a:rPr lang="ru-RU" sz="1400" u="sng" dirty="0">
                <a:hlinkClick r:id="rId6"/>
              </a:rPr>
              <a:t>http://szap.gosnadzor.ru/activity/energonadzor/</a:t>
            </a:r>
            <a:r>
              <a:rPr lang="ru-RU" sz="1400" dirty="0"/>
              <a:t>nesc_sluch</a:t>
            </a:r>
            <a:r>
              <a:rPr lang="ru-RU" sz="1400" dirty="0" smtClean="0"/>
              <a:t>/.</a:t>
            </a: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15" y="1432123"/>
            <a:ext cx="7559402" cy="295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4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700808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b="1" i="1" dirty="0" smtClean="0">
              <a:solidFill>
                <a:srgbClr val="00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0000"/>
                </a:solidFill>
              </a:rPr>
              <a:t>Общая статистика несчастных случаев со смертельным исходом </a:t>
            </a:r>
            <a:r>
              <a:rPr lang="ru-RU" b="1" i="1" dirty="0">
                <a:solidFill>
                  <a:srgbClr val="000000"/>
                </a:solidFill>
              </a:rPr>
              <a:t>на объектах электроэнергетики поднадзорных Северо-Западному управлению </a:t>
            </a:r>
            <a:r>
              <a:rPr lang="ru-RU" b="1" i="1" dirty="0" err="1" smtClean="0">
                <a:solidFill>
                  <a:srgbClr val="000000"/>
                </a:solidFill>
              </a:rPr>
              <a:t>Ростехнадзора</a:t>
            </a:r>
            <a:r>
              <a:rPr lang="ru-RU" b="1" i="1" dirty="0" smtClean="0">
                <a:solidFill>
                  <a:srgbClr val="000000"/>
                </a:solidFill>
              </a:rPr>
              <a:t> за </a:t>
            </a:r>
            <a:r>
              <a:rPr lang="ru-RU" b="1" i="1" dirty="0">
                <a:solidFill>
                  <a:srgbClr val="000000"/>
                </a:solidFill>
              </a:rPr>
              <a:t>период </a:t>
            </a:r>
            <a:r>
              <a:rPr lang="ru-RU" b="1" i="1" dirty="0" smtClean="0">
                <a:solidFill>
                  <a:srgbClr val="000000"/>
                </a:solidFill>
              </a:rPr>
              <a:t>2022 </a:t>
            </a:r>
            <a:r>
              <a:rPr lang="ru-RU" b="1" i="1" dirty="0">
                <a:solidFill>
                  <a:srgbClr val="000000"/>
                </a:solidFill>
              </a:rPr>
              <a:t>– </a:t>
            </a:r>
            <a:r>
              <a:rPr lang="ru-RU" b="1" i="1" dirty="0" smtClean="0">
                <a:solidFill>
                  <a:srgbClr val="000000"/>
                </a:solidFill>
              </a:rPr>
              <a:t>2024 </a:t>
            </a:r>
            <a:r>
              <a:rPr lang="ru-RU" b="1" i="1" dirty="0">
                <a:solidFill>
                  <a:srgbClr val="000000"/>
                </a:solidFill>
              </a:rPr>
              <a:t>годов.</a:t>
            </a:r>
            <a:endParaRPr lang="ru-RU" dirty="0">
              <a:solidFill>
                <a:srgbClr val="000000"/>
              </a:solidFill>
            </a:endParaRPr>
          </a:p>
          <a:p>
            <a:pPr lvl="1"/>
            <a:endParaRPr lang="ru-RU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 </a:t>
            </a:r>
            <a:endParaRPr lang="ru-RU" sz="1400" dirty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За </a:t>
            </a:r>
            <a:r>
              <a:rPr lang="ru-RU" dirty="0">
                <a:solidFill>
                  <a:srgbClr val="000000"/>
                </a:solidFill>
              </a:rPr>
              <a:t>2022 год на объектах электроэнергетики произошло 3 несчастных случая со смертельным исходом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За 2023 год на объектах электроэнергетики произошло 2 несчастных случая со смертельным исходом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С начала 2024 года на объектах электроэнергетики произошло                         3 несчастных случая со смертельным исходом.</a:t>
            </a:r>
          </a:p>
        </p:txBody>
      </p:sp>
    </p:spTree>
    <p:extLst>
      <p:ext uri="{BB962C8B-B14F-4D97-AF65-F5344CB8AC3E}">
        <p14:creationId xmlns:p14="http://schemas.microsoft.com/office/powerpoint/2010/main" val="32841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1277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0000"/>
                </a:solidFill>
              </a:rPr>
              <a:t>Количество несчастных случаев на объектах электроэнергетики поднадзорных Северо-Западному управлению </a:t>
            </a:r>
            <a:r>
              <a:rPr lang="ru-RU" sz="1600" b="1" i="1" dirty="0" err="1">
                <a:solidFill>
                  <a:srgbClr val="000000"/>
                </a:solidFill>
              </a:rPr>
              <a:t>Ростехнадзора</a:t>
            </a:r>
            <a:endParaRPr lang="ru-RU" sz="1600" dirty="0">
              <a:solidFill>
                <a:srgbClr val="000000"/>
              </a:solidFill>
            </a:endParaRPr>
          </a:p>
          <a:p>
            <a:pPr algn="ctr"/>
            <a:r>
              <a:rPr lang="ru-RU" sz="1600" b="1" i="1" dirty="0">
                <a:solidFill>
                  <a:srgbClr val="000000"/>
                </a:solidFill>
              </a:rPr>
              <a:t>за период </a:t>
            </a:r>
            <a:r>
              <a:rPr lang="ru-RU" sz="1600" b="1" i="1" dirty="0" smtClean="0">
                <a:solidFill>
                  <a:srgbClr val="000000"/>
                </a:solidFill>
              </a:rPr>
              <a:t>2022 </a:t>
            </a:r>
            <a:r>
              <a:rPr lang="ru-RU" sz="1600" b="1" i="1" dirty="0">
                <a:solidFill>
                  <a:srgbClr val="000000"/>
                </a:solidFill>
              </a:rPr>
              <a:t>– </a:t>
            </a:r>
            <a:r>
              <a:rPr lang="ru-RU" sz="1600" b="1" i="1" dirty="0" smtClean="0">
                <a:solidFill>
                  <a:srgbClr val="000000"/>
                </a:solidFill>
              </a:rPr>
              <a:t>2024 </a:t>
            </a:r>
            <a:r>
              <a:rPr lang="ru-RU" sz="1600" b="1" i="1" dirty="0">
                <a:solidFill>
                  <a:srgbClr val="000000"/>
                </a:solidFill>
              </a:rPr>
              <a:t>годов.</a:t>
            </a:r>
            <a:endParaRPr lang="ru-RU" sz="1600" dirty="0">
              <a:solidFill>
                <a:srgbClr val="000000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507831"/>
              </p:ext>
            </p:extLst>
          </p:nvPr>
        </p:nvGraphicFramePr>
        <p:xfrm>
          <a:off x="1547665" y="2293838"/>
          <a:ext cx="6056216" cy="392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412776"/>
            <a:ext cx="6487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0000"/>
                </a:solidFill>
              </a:rPr>
              <a:t>Распределение несчастных случаев по регионам</a:t>
            </a:r>
            <a:endParaRPr lang="ru-RU" sz="1600" dirty="0">
              <a:solidFill>
                <a:srgbClr val="000000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367712"/>
              </p:ext>
            </p:extLst>
          </p:nvPr>
        </p:nvGraphicFramePr>
        <p:xfrm>
          <a:off x="683568" y="1916832"/>
          <a:ext cx="7776864" cy="429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249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094" y="1465561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0000"/>
                </a:solidFill>
              </a:rPr>
              <a:t>Распределение несчастных случаев по уровню напряжения электроустановок</a:t>
            </a:r>
            <a:endParaRPr lang="ru-RU" sz="1600" dirty="0">
              <a:solidFill>
                <a:srgbClr val="000000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624694"/>
              </p:ext>
            </p:extLst>
          </p:nvPr>
        </p:nvGraphicFramePr>
        <p:xfrm>
          <a:off x="1187624" y="2057400"/>
          <a:ext cx="6984775" cy="401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3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412" y="138727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0000"/>
                </a:solidFill>
              </a:rPr>
              <a:t>Распределение несчастных случаев по принадлежности электроустановок (электрическим станциям и сетям или потребителям электрической энергии)</a:t>
            </a:r>
            <a:endParaRPr lang="ru-RU" sz="1600" dirty="0">
              <a:solidFill>
                <a:srgbClr val="000000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226157"/>
              </p:ext>
            </p:extLst>
          </p:nvPr>
        </p:nvGraphicFramePr>
        <p:xfrm>
          <a:off x="548308" y="2132856"/>
          <a:ext cx="8280920" cy="376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484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349673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600" b="1" i="1" dirty="0">
                <a:solidFill>
                  <a:srgbClr val="000000"/>
                </a:solidFill>
              </a:rPr>
              <a:t>Смертельный травматизм на объектах электроэнергетики </a:t>
            </a:r>
            <a:r>
              <a:rPr lang="ru-RU" sz="1600" b="1" i="1" dirty="0" smtClean="0">
                <a:solidFill>
                  <a:srgbClr val="000000"/>
                </a:solidFill>
              </a:rPr>
              <a:t> </a:t>
            </a:r>
            <a:r>
              <a:rPr lang="ru-RU" sz="1600" b="1" i="1" dirty="0">
                <a:solidFill>
                  <a:srgbClr val="000000"/>
                </a:solidFill>
              </a:rPr>
              <a:t>за 2022 год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317" y="1844824"/>
            <a:ext cx="87849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За 2022 год на объектах электроэнергетики произошло 3 несчастных случая со смертельным исходом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 </a:t>
            </a:r>
            <a:endParaRPr lang="ru-RU" sz="1400" dirty="0">
              <a:solidFill>
                <a:srgbClr val="000000"/>
              </a:solidFill>
            </a:endParaRP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20.01.2022 произошёл несчастный случай со смертельным исходом с </a:t>
            </a:r>
            <a:r>
              <a:rPr lang="ru-RU" sz="1400" dirty="0" smtClean="0">
                <a:solidFill>
                  <a:srgbClr val="000000"/>
                </a:solidFill>
              </a:rPr>
              <a:t>электрослесарем на </a:t>
            </a:r>
            <a:r>
              <a:rPr lang="ru-RU" sz="1400" dirty="0">
                <a:solidFill>
                  <a:srgbClr val="000000"/>
                </a:solidFill>
              </a:rPr>
              <a:t>каскаде </a:t>
            </a:r>
            <a:r>
              <a:rPr lang="ru-RU" sz="1400" dirty="0" err="1">
                <a:solidFill>
                  <a:srgbClr val="000000"/>
                </a:solidFill>
              </a:rPr>
              <a:t>Кемских</a:t>
            </a:r>
            <a:r>
              <a:rPr lang="ru-RU" sz="1400" dirty="0">
                <a:solidFill>
                  <a:srgbClr val="000000"/>
                </a:solidFill>
              </a:rPr>
              <a:t> ГЭС -</a:t>
            </a:r>
            <a:r>
              <a:rPr lang="ru-RU" sz="1400" dirty="0" err="1">
                <a:solidFill>
                  <a:srgbClr val="000000"/>
                </a:solidFill>
              </a:rPr>
              <a:t>Путкинская</a:t>
            </a:r>
            <a:r>
              <a:rPr lang="ru-RU" sz="1400" dirty="0">
                <a:solidFill>
                  <a:srgbClr val="000000"/>
                </a:solidFill>
              </a:rPr>
              <a:t> (ГЭС-9) (республика Карелия).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При проведении работ со стремянки рядом с находящимся под напряжением шинным мостом 10 </a:t>
            </a:r>
            <a:r>
              <a:rPr lang="ru-RU" sz="1400" dirty="0" err="1">
                <a:solidFill>
                  <a:srgbClr val="000000"/>
                </a:solidFill>
              </a:rPr>
              <a:t>кВ</a:t>
            </a:r>
            <a:r>
              <a:rPr lang="ru-RU" sz="1400" dirty="0">
                <a:solidFill>
                  <a:srgbClr val="000000"/>
                </a:solidFill>
              </a:rPr>
              <a:t> электрослесарь </a:t>
            </a:r>
            <a:r>
              <a:rPr lang="ru-RU" sz="1400" dirty="0" smtClean="0">
                <a:solidFill>
                  <a:srgbClr val="000000"/>
                </a:solidFill>
              </a:rPr>
              <a:t>приблизился </a:t>
            </a:r>
            <a:r>
              <a:rPr lang="ru-RU" sz="1400" dirty="0">
                <a:solidFill>
                  <a:srgbClr val="000000"/>
                </a:solidFill>
              </a:rPr>
              <a:t>к токоведущим частям и попал под напряжение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02.06.2022 произошёл несчастный случай со смертельным исходом с электромонтером </a:t>
            </a:r>
            <a:r>
              <a:rPr lang="ru-RU" sz="1400" dirty="0" smtClean="0">
                <a:solidFill>
                  <a:srgbClr val="000000"/>
                </a:solidFill>
              </a:rPr>
              <a:t>ООО </a:t>
            </a:r>
            <a:r>
              <a:rPr lang="ru-RU" sz="1400" dirty="0">
                <a:solidFill>
                  <a:srgbClr val="000000"/>
                </a:solidFill>
              </a:rPr>
              <a:t>«Череповецкая электросетевая компания» (Вологодская область).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Электромонтер </a:t>
            </a:r>
            <a:r>
              <a:rPr lang="ru-RU" sz="1400" dirty="0" smtClean="0">
                <a:solidFill>
                  <a:srgbClr val="000000"/>
                </a:solidFill>
              </a:rPr>
              <a:t>при </a:t>
            </a:r>
            <a:r>
              <a:rPr lang="ru-RU" sz="1400" dirty="0">
                <a:solidFill>
                  <a:srgbClr val="000000"/>
                </a:solidFill>
              </a:rPr>
              <a:t>проведении работ по </a:t>
            </a:r>
            <a:r>
              <a:rPr lang="ru-RU" sz="1400" dirty="0" err="1">
                <a:solidFill>
                  <a:srgbClr val="000000"/>
                </a:solidFill>
              </a:rPr>
              <a:t>фазировке</a:t>
            </a:r>
            <a:r>
              <a:rPr lang="ru-RU" sz="1400" dirty="0">
                <a:solidFill>
                  <a:srgbClr val="000000"/>
                </a:solidFill>
              </a:rPr>
              <a:t> КЛ-10 </a:t>
            </a:r>
            <a:r>
              <a:rPr lang="ru-RU" sz="1400" dirty="0" err="1">
                <a:solidFill>
                  <a:srgbClr val="000000"/>
                </a:solidFill>
              </a:rPr>
              <a:t>кВ</a:t>
            </a:r>
            <a:r>
              <a:rPr lang="ru-RU" sz="1400" dirty="0">
                <a:solidFill>
                  <a:srgbClr val="000000"/>
                </a:solidFill>
              </a:rPr>
              <a:t> приблизился к токоведущим частям и попал под напряжение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05.07.2022 произошёл несчастный случай со смертельным исходом с электромонтером </a:t>
            </a:r>
            <a:r>
              <a:rPr lang="ru-RU" sz="1400" dirty="0" smtClean="0">
                <a:solidFill>
                  <a:srgbClr val="000000"/>
                </a:solidFill>
              </a:rPr>
              <a:t>ООО </a:t>
            </a:r>
            <a:r>
              <a:rPr lang="ru-RU" sz="1400" dirty="0">
                <a:solidFill>
                  <a:srgbClr val="000000"/>
                </a:solidFill>
              </a:rPr>
              <a:t>СНТ «Автомобилист» (Архангельская область).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При установке предохранителя в РУ-0,4 </a:t>
            </a:r>
            <a:r>
              <a:rPr lang="ru-RU" sz="1400" dirty="0" err="1">
                <a:solidFill>
                  <a:srgbClr val="000000"/>
                </a:solidFill>
              </a:rPr>
              <a:t>кВ</a:t>
            </a:r>
            <a:r>
              <a:rPr lang="ru-RU" sz="1400" dirty="0">
                <a:solidFill>
                  <a:srgbClr val="000000"/>
                </a:solidFill>
              </a:rPr>
              <a:t> трансформаторной подстанции электромонтер  </a:t>
            </a:r>
            <a:r>
              <a:rPr lang="ru-RU" sz="1400" dirty="0" smtClean="0">
                <a:solidFill>
                  <a:srgbClr val="000000"/>
                </a:solidFill>
              </a:rPr>
              <a:t>получил </a:t>
            </a:r>
            <a:r>
              <a:rPr lang="ru-RU" sz="1400" dirty="0">
                <a:solidFill>
                  <a:srgbClr val="000000"/>
                </a:solidFill>
              </a:rPr>
              <a:t>поражение электрическим током, допустив соприкосновение с  находящимися под напряжением токоведущими частями.</a:t>
            </a:r>
          </a:p>
        </p:txBody>
      </p:sp>
    </p:spTree>
    <p:extLst>
      <p:ext uri="{BB962C8B-B14F-4D97-AF65-F5344CB8AC3E}">
        <p14:creationId xmlns:p14="http://schemas.microsoft.com/office/powerpoint/2010/main" val="26177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6984023" cy="960438"/>
          </a:xfrm>
        </p:spPr>
        <p:txBody>
          <a:bodyPr/>
          <a:lstStyle/>
          <a:p>
            <a:pPr algn="l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СМЕРТЕЛЬНЫЙ ТРАВМАТИЗМ НА ОБЪЕКТАХ ЭЛЕКТРОЭНЕРГЕТИКИ  </a:t>
            </a: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412776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0000"/>
                </a:solidFill>
              </a:rPr>
              <a:t>Смертельный травматизм на объектах электроэнергетики </a:t>
            </a:r>
            <a:r>
              <a:rPr lang="ru-RU" sz="1600" b="1" i="1" dirty="0" smtClean="0">
                <a:solidFill>
                  <a:srgbClr val="000000"/>
                </a:solidFill>
              </a:rPr>
              <a:t> </a:t>
            </a:r>
            <a:r>
              <a:rPr lang="ru-RU" sz="1600" b="1" i="1" dirty="0">
                <a:solidFill>
                  <a:srgbClr val="000000"/>
                </a:solidFill>
              </a:rPr>
              <a:t>за 2023 год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1916832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За 2023 год на объектах электроэнергетики произошло 2 несчастных случая со смертельным исходом. </a:t>
            </a:r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02.05.2023 произошёл несчастный случай со смертельным исходом с электромонтером по эксплуатации распределительных сетей </a:t>
            </a:r>
            <a:r>
              <a:rPr lang="ru-RU" sz="1400" dirty="0" smtClean="0">
                <a:solidFill>
                  <a:srgbClr val="000000"/>
                </a:solidFill>
              </a:rPr>
              <a:t>ПУ </a:t>
            </a:r>
            <a:r>
              <a:rPr lang="ru-RU" sz="1400" dirty="0">
                <a:solidFill>
                  <a:srgbClr val="000000"/>
                </a:solidFill>
              </a:rPr>
              <a:t>«Кронштадт» РЭС «Санкт-Петербург» филиала «Северо-Западный» АО «</a:t>
            </a:r>
            <a:r>
              <a:rPr lang="ru-RU" sz="1400" dirty="0" err="1">
                <a:solidFill>
                  <a:srgbClr val="000000"/>
                </a:solidFill>
              </a:rPr>
              <a:t>Оборонэнерго</a:t>
            </a:r>
            <a:r>
              <a:rPr lang="ru-RU" sz="1400" dirty="0">
                <a:solidFill>
                  <a:srgbClr val="000000"/>
                </a:solidFill>
              </a:rPr>
              <a:t>» (Санкт-Петербург).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При выполнении работ в распределительном устройстве 10 </a:t>
            </a:r>
            <a:r>
              <a:rPr lang="ru-RU" sz="1400" dirty="0" err="1">
                <a:solidFill>
                  <a:srgbClr val="000000"/>
                </a:solidFill>
              </a:rPr>
              <a:t>кВ</a:t>
            </a:r>
            <a:r>
              <a:rPr lang="ru-RU" sz="1400" dirty="0">
                <a:solidFill>
                  <a:srgbClr val="000000"/>
                </a:solidFill>
              </a:rPr>
              <a:t> по </a:t>
            </a:r>
            <a:r>
              <a:rPr lang="ru-RU" sz="1400" dirty="0" err="1">
                <a:solidFill>
                  <a:srgbClr val="000000"/>
                </a:solidFill>
              </a:rPr>
              <a:t>фазировке</a:t>
            </a:r>
            <a:r>
              <a:rPr lang="ru-RU" sz="1400" dirty="0">
                <a:solidFill>
                  <a:srgbClr val="000000"/>
                </a:solidFill>
              </a:rPr>
              <a:t> КЛ-10 </a:t>
            </a:r>
            <a:r>
              <a:rPr lang="ru-RU" sz="1400" dirty="0" err="1">
                <a:solidFill>
                  <a:srgbClr val="000000"/>
                </a:solidFill>
              </a:rPr>
              <a:t>кВ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электромонтер </a:t>
            </a:r>
            <a:r>
              <a:rPr lang="ru-RU" sz="1400" dirty="0">
                <a:solidFill>
                  <a:srgbClr val="000000"/>
                </a:solidFill>
              </a:rPr>
              <a:t>приблизился к токоведущим частям под напряжением 10 </a:t>
            </a:r>
            <a:r>
              <a:rPr lang="ru-RU" sz="1400" dirty="0" err="1">
                <a:solidFill>
                  <a:srgbClr val="000000"/>
                </a:solidFill>
              </a:rPr>
              <a:t>кВ</a:t>
            </a:r>
            <a:r>
              <a:rPr lang="ru-RU" sz="1400" dirty="0">
                <a:solidFill>
                  <a:srgbClr val="000000"/>
                </a:solidFill>
              </a:rPr>
              <a:t> и погиб от удара электрическим током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13.09.2023  произошёл несчастный случай со смертельным исходом с электромонтером </a:t>
            </a:r>
            <a:r>
              <a:rPr lang="ru-RU" sz="1400" dirty="0" smtClean="0">
                <a:solidFill>
                  <a:srgbClr val="000000"/>
                </a:solidFill>
              </a:rPr>
              <a:t>Мурманского </a:t>
            </a:r>
            <a:r>
              <a:rPr lang="ru-RU" sz="1400" dirty="0">
                <a:solidFill>
                  <a:srgbClr val="000000"/>
                </a:solidFill>
              </a:rPr>
              <a:t>филиала ПАО «</a:t>
            </a:r>
            <a:r>
              <a:rPr lang="ru-RU" sz="1400" dirty="0" err="1">
                <a:solidFill>
                  <a:srgbClr val="000000"/>
                </a:solidFill>
              </a:rPr>
              <a:t>Россети</a:t>
            </a:r>
            <a:r>
              <a:rPr lang="ru-RU" sz="1400" dirty="0">
                <a:solidFill>
                  <a:srgbClr val="000000"/>
                </a:solidFill>
              </a:rPr>
              <a:t> Северо-Запад» (Мурманская область).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Электромонтер </a:t>
            </a:r>
            <a:r>
              <a:rPr lang="x-none" sz="1400" smtClean="0">
                <a:solidFill>
                  <a:srgbClr val="000000"/>
                </a:solidFill>
              </a:rPr>
              <a:t>при </a:t>
            </a:r>
            <a:r>
              <a:rPr lang="x-none" sz="1400">
                <a:solidFill>
                  <a:srgbClr val="000000"/>
                </a:solidFill>
              </a:rPr>
              <a:t>попытке отсоединить кабель, приблизился гаечным ключом на недопустимое расстояние </a:t>
            </a:r>
            <a:r>
              <a:rPr lang="ru-RU" sz="1400" dirty="0" smtClean="0">
                <a:solidFill>
                  <a:srgbClr val="000000"/>
                </a:solidFill>
              </a:rPr>
              <a:t>к</a:t>
            </a:r>
            <a:r>
              <a:rPr lang="x-none" sz="1400" smtClean="0">
                <a:solidFill>
                  <a:srgbClr val="000000"/>
                </a:solidFill>
              </a:rPr>
              <a:t> токоведущи</a:t>
            </a:r>
            <a:r>
              <a:rPr lang="ru-RU" sz="1400" dirty="0" smtClean="0">
                <a:solidFill>
                  <a:srgbClr val="000000"/>
                </a:solidFill>
              </a:rPr>
              <a:t>м</a:t>
            </a:r>
            <a:r>
              <a:rPr lang="x-none" sz="1400" smtClean="0">
                <a:solidFill>
                  <a:srgbClr val="000000"/>
                </a:solidFill>
              </a:rPr>
              <a:t> част</a:t>
            </a:r>
            <a:r>
              <a:rPr lang="ru-RU" sz="1400" dirty="0" smtClean="0">
                <a:solidFill>
                  <a:srgbClr val="000000"/>
                </a:solidFill>
              </a:rPr>
              <a:t>ям</a:t>
            </a:r>
            <a:r>
              <a:rPr lang="x-none" sz="1400" smtClean="0">
                <a:solidFill>
                  <a:srgbClr val="000000"/>
                </a:solidFill>
              </a:rPr>
              <a:t> </a:t>
            </a:r>
            <a:r>
              <a:rPr lang="x-none" sz="1400">
                <a:solidFill>
                  <a:srgbClr val="000000"/>
                </a:solidFill>
              </a:rPr>
              <a:t>10 кВ, </a:t>
            </a:r>
            <a:r>
              <a:rPr lang="x-none" sz="1400" smtClean="0">
                <a:solidFill>
                  <a:srgbClr val="000000"/>
                </a:solidFill>
              </a:rPr>
              <a:t>находящи</a:t>
            </a:r>
            <a:r>
              <a:rPr lang="ru-RU" sz="1400" dirty="0" smtClean="0">
                <a:solidFill>
                  <a:srgbClr val="000000"/>
                </a:solidFill>
              </a:rPr>
              <a:t>ми</a:t>
            </a:r>
            <a:r>
              <a:rPr lang="x-none" sz="1400" smtClean="0">
                <a:solidFill>
                  <a:srgbClr val="000000"/>
                </a:solidFill>
              </a:rPr>
              <a:t>ся </a:t>
            </a:r>
            <a:r>
              <a:rPr lang="x-none" sz="1400">
                <a:solidFill>
                  <a:srgbClr val="000000"/>
                </a:solidFill>
              </a:rPr>
              <a:t>под напряжением, в следстви</a:t>
            </a:r>
            <a:r>
              <a:rPr lang="ru-RU" sz="1400" dirty="0">
                <a:solidFill>
                  <a:srgbClr val="000000"/>
                </a:solidFill>
              </a:rPr>
              <a:t>и</a:t>
            </a:r>
            <a:r>
              <a:rPr lang="x-none" sz="1400">
                <a:solidFill>
                  <a:srgbClr val="000000"/>
                </a:solidFill>
              </a:rPr>
              <a:t> чего получил электротравму, в ходе реанимационных мероприятий восстановить признаки жизни не удалось, констатировали смерть.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 СЗУ">
      <a:dk1>
        <a:srgbClr val="0D75BA"/>
      </a:dk1>
      <a:lt1>
        <a:sysClr val="window" lastClr="FFFFFF"/>
      </a:lt1>
      <a:dk2>
        <a:srgbClr val="0D75BA"/>
      </a:dk2>
      <a:lt2>
        <a:srgbClr val="B0B0B0"/>
      </a:lt2>
      <a:accent1>
        <a:srgbClr val="3498DB"/>
      </a:accent1>
      <a:accent2>
        <a:srgbClr val="D61C35"/>
      </a:accent2>
      <a:accent3>
        <a:srgbClr val="22BA59"/>
      </a:accent3>
      <a:accent4>
        <a:srgbClr val="ED9A00"/>
      </a:accent4>
      <a:accent5>
        <a:srgbClr val="1DD6B7"/>
      </a:accent5>
      <a:accent6>
        <a:srgbClr val="D61D7D"/>
      </a:accent6>
      <a:hlink>
        <a:srgbClr val="002060"/>
      </a:hlink>
      <a:folHlink>
        <a:srgbClr val="800080"/>
      </a:folHlink>
    </a:clrScheme>
    <a:fontScheme name="Основной текст на белом фоне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2055</Words>
  <Application>Microsoft Office PowerPoint</Application>
  <PresentationFormat>Экран (4:3)</PresentationFormat>
  <Paragraphs>211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   НЕСЧАСТНЫЕ СЛУЧАИ В ЭЛЕКТРОУСТАНОВКАХ. СВОДНАЯ ИНФОРМАЦИЯ О НЕСЧАСТНЫХ СЛУЧАЯХ СО СМЕРТЕЛЬНЫМ ИСХОДОМ, ПРОИЗОШЕДШИХ В ХОДЕ ЭКСПЛУАТАЦИИ ЭЛЕКТРОУСТАНОВОК ОРГАНИЗАЦИЙ, ПОДКОНТРОЛЬНЫХ ОРГАНАМ РОСТЕХНАДЗОРА в 2022, 2023, 2024 ГОДАХ   ДОКЛАДЧИК:     ГРИНЬ ДМИТРИЙ ГЕННАДЬЕВИЧ   </vt:lpstr>
      <vt:lpstr>СМЕРТЕЛЬНЫЙ ТРАВМАТИЗМ НА ОБЪЕКТАХ ЭЛЕКТРОЭНЕРГЕТИКИ  </vt:lpstr>
      <vt:lpstr>СМЕРТЕЛЬНЫЙ ТРАВМАТИЗМ НА ОБЪЕКТАХ ЭЛЕКТРОЭНЕРГЕТИКИ  </vt:lpstr>
      <vt:lpstr>СМЕРТЕЛЬНЫЙ ТРАВМАТИЗМ НА ОБЪЕКТАХ ЭЛЕКТРОЭНЕРГЕТИКИ  </vt:lpstr>
      <vt:lpstr>СМЕРТЕЛЬНЫЙ ТРАВМАТИЗМ НА ОБЪЕКТАХ ЭЛЕКТРОЭНЕРГЕТИКИ  </vt:lpstr>
      <vt:lpstr>СМЕРТЕЛЬНЫЙ ТРАВМАТИЗМ НА ОБЪЕКТАХ ЭЛЕКТРОЭНЕРГЕТИКИ  </vt:lpstr>
      <vt:lpstr>СМЕРТЕЛЬНЫЙ ТРАВМАТИЗМ НА ОБЪЕКТАХ ЭЛЕКТРОЭНЕРГЕТИКИ  </vt:lpstr>
      <vt:lpstr>СМЕРТЕЛЬНЫЙ ТРАВМАТИЗМ НА ОБЪЕКТАХ ЭЛЕКТРОЭНЕРГЕТИКИ  </vt:lpstr>
      <vt:lpstr>СМЕРТЕЛЬНЫЙ ТРАВМАТИЗМ НА ОБЪЕКТАХ ЭЛЕКТРОЭНЕРГЕТИКИ  </vt:lpstr>
      <vt:lpstr>СМЕРТЕЛЬНЫЙ ТРАВМАТИЗМ НА ОБЪЕКТАХ ЭЛЕКТРОЭНЕРГЕТИКИ  </vt:lpstr>
      <vt:lpstr>СМЕРТЕЛЬНЫЙ ТРАВМАТИЗМ НА ОБЪЕКТАХ ЭЛЕКТРОЭНЕРГЕТИКИ  </vt:lpstr>
      <vt:lpstr>СМЕРТЕЛЬНЫЙ ТРАВМАТИЗМ НА ОБЪЕКТАХ ЭЛЕКТРОЭНЕРГЕТИКИ  </vt:lpstr>
      <vt:lpstr>СМЕРТЕЛЬНЫЙ ТРАВМАТИЗМ НА ОБЪЕКТАХ ЭЛЕКТРОЭНЕРГЕТИКИ  </vt:lpstr>
      <vt:lpstr>СМЕРТЕЛЬНЫЙ ТРАВМАТИЗМ НА ОБЪЕКТАХ ЭЛЕКТРОЭНЕРГЕТИКИ  </vt:lpstr>
      <vt:lpstr>СМЕРТЕЛЬНЫЙ ТРАВМАТИЗМ НА ОБЪЕКТАХ ЭЛЕКТРОЭНЕРГЕТИКИ  </vt:lpstr>
      <vt:lpstr>СМЕРТЕЛЬНЫЙ ТРАВМАТИЗМ НА ОБЪЕКТАХ ЭЛЕКТРОЭНЕРГЕТИКИ  </vt:lpstr>
      <vt:lpstr>СМЕРТЕЛЬНЫЙ ТРАВМАТИЗМ НА ОБЪЕКТАХ ЭЛЕКТРОЭНЕРГЕТИКИ  </vt:lpstr>
      <vt:lpstr>СМЕРТЕЛЬНЫЙ ТРАВМАТИЗМ НА ОБЪЕКТАХ ЭЛЕКТРОЭНЕРГЕТИКИ 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 СЕВЕРО-ЗАПАДНОГО УПРАВЛЕНИЯ РОСТЕХНАДЗОРА (отдел) ЗА 12 МЕСЯЦЕВ 2018 ГОДА</dc:title>
  <dc:creator>Лаппо Максим Васильевич</dc:creator>
  <cp:lastModifiedBy>Гринь Дмитрий Геннадьевич</cp:lastModifiedBy>
  <cp:revision>773</cp:revision>
  <cp:lastPrinted>2024-05-07T07:54:25Z</cp:lastPrinted>
  <dcterms:created xsi:type="dcterms:W3CDTF">2019-02-13T13:05:11Z</dcterms:created>
  <dcterms:modified xsi:type="dcterms:W3CDTF">2024-11-11T06:12:36Z</dcterms:modified>
</cp:coreProperties>
</file>